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8" r:id="rId6"/>
    <p:sldMasterId id="2147483685" r:id="rId7"/>
    <p:sldMasterId id="2147483702" r:id="rId8"/>
  </p:sldMasterIdLst>
  <p:notesMasterIdLst>
    <p:notesMasterId r:id="rId35"/>
  </p:notesMasterIdLst>
  <p:handoutMasterIdLst>
    <p:handoutMasterId r:id="rId36"/>
  </p:handoutMasterIdLst>
  <p:sldIdLst>
    <p:sldId id="261" r:id="rId9"/>
    <p:sldId id="257" r:id="rId10"/>
    <p:sldId id="277" r:id="rId11"/>
    <p:sldId id="259" r:id="rId12"/>
    <p:sldId id="278" r:id="rId13"/>
    <p:sldId id="283" r:id="rId14"/>
    <p:sldId id="279" r:id="rId15"/>
    <p:sldId id="281" r:id="rId16"/>
    <p:sldId id="280" r:id="rId17"/>
    <p:sldId id="282" r:id="rId18"/>
    <p:sldId id="284" r:id="rId19"/>
    <p:sldId id="285" r:id="rId20"/>
    <p:sldId id="286" r:id="rId21"/>
    <p:sldId id="287" r:id="rId22"/>
    <p:sldId id="289" r:id="rId23"/>
    <p:sldId id="288" r:id="rId24"/>
    <p:sldId id="290" r:id="rId25"/>
    <p:sldId id="291" r:id="rId26"/>
    <p:sldId id="292" r:id="rId27"/>
    <p:sldId id="293" r:id="rId28"/>
    <p:sldId id="294" r:id="rId29"/>
    <p:sldId id="296" r:id="rId30"/>
    <p:sldId id="297" r:id="rId31"/>
    <p:sldId id="298" r:id="rId32"/>
    <p:sldId id="295" r:id="rId33"/>
    <p:sldId id="262" r:id="rId34"/>
  </p:sldIdLst>
  <p:sldSz cx="12192000" cy="6858000"/>
  <p:notesSz cx="6888163"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2B1"/>
    <a:srgbClr val="8CA8D1"/>
    <a:srgbClr val="A17DAE"/>
    <a:srgbClr val="7D91BB"/>
    <a:srgbClr val="F1D5E5"/>
    <a:srgbClr val="D9E2F0"/>
    <a:srgbClr val="E0D4E4"/>
    <a:srgbClr val="D4DAE8"/>
    <a:srgbClr val="C85997"/>
    <a:srgbClr val="668B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0" autoAdjust="0"/>
    <p:restoredTop sz="76343" autoAdjust="0"/>
  </p:normalViewPr>
  <p:slideViewPr>
    <p:cSldViewPr snapToGrid="0" showGuides="1">
      <p:cViewPr varScale="1">
        <p:scale>
          <a:sx n="57" d="100"/>
          <a:sy n="57" d="100"/>
        </p:scale>
        <p:origin x="1380" y="60"/>
      </p:cViewPr>
      <p:guideLst/>
    </p:cSldViewPr>
  </p:slideViewPr>
  <p:outlineViewPr>
    <p:cViewPr>
      <p:scale>
        <a:sx n="33" d="100"/>
        <a:sy n="33" d="100"/>
      </p:scale>
      <p:origin x="0" y="-684"/>
    </p:cViewPr>
  </p:outlineViewPr>
  <p:notesTextViewPr>
    <p:cViewPr>
      <p:scale>
        <a:sx n="1" d="1"/>
        <a:sy n="1" d="1"/>
      </p:scale>
      <p:origin x="0" y="0"/>
    </p:cViewPr>
  </p:notesTextViewPr>
  <p:sorterViewPr>
    <p:cViewPr>
      <p:scale>
        <a:sx n="100" d="100"/>
        <a:sy n="100" d="100"/>
      </p:scale>
      <p:origin x="0" y="-3600"/>
    </p:cViewPr>
  </p:sorterViewPr>
  <p:notesViewPr>
    <p:cSldViewPr snapToGrid="0" showGuides="1">
      <p:cViewPr varScale="1">
        <p:scale>
          <a:sx n="80" d="100"/>
          <a:sy n="80" d="100"/>
        </p:scale>
        <p:origin x="19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a:p>
        </p:txBody>
      </p:sp>
      <p:sp>
        <p:nvSpPr>
          <p:cNvPr id="3" name="Date Placeholder 2"/>
          <p:cNvSpPr>
            <a:spLocks noGrp="1"/>
          </p:cNvSpPr>
          <p:nvPr>
            <p:ph type="dt" sz="quarter" idx="1"/>
          </p:nvPr>
        </p:nvSpPr>
        <p:spPr>
          <a:xfrm>
            <a:off x="3901698" y="0"/>
            <a:ext cx="2984871" cy="502835"/>
          </a:xfrm>
          <a:prstGeom prst="rect">
            <a:avLst/>
          </a:prstGeom>
        </p:spPr>
        <p:txBody>
          <a:bodyPr vert="horz" lIns="96625" tIns="48312" rIns="96625" bIns="48312" rtlCol="0"/>
          <a:lstStyle>
            <a:lvl1pPr algn="r">
              <a:defRPr sz="1300"/>
            </a:lvl1pPr>
          </a:lstStyle>
          <a:p>
            <a:fld id="{1ED1F7E9-EE9F-4EAC-9738-25639A81C8AA}" type="datetimeFigureOut">
              <a:rPr lang="en-GB" smtClean="0"/>
              <a:t>10/11/2017</a:t>
            </a:fld>
            <a:endParaRPr lang="en-GB"/>
          </a:p>
        </p:txBody>
      </p:sp>
      <p:sp>
        <p:nvSpPr>
          <p:cNvPr id="4" name="Footer Placeholder 3"/>
          <p:cNvSpPr>
            <a:spLocks noGrp="1"/>
          </p:cNvSpPr>
          <p:nvPr>
            <p:ph type="ftr" sz="quarter" idx="2"/>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a:p>
        </p:txBody>
      </p:sp>
      <p:sp>
        <p:nvSpPr>
          <p:cNvPr id="5" name="Slide Number Placeholder 4"/>
          <p:cNvSpPr>
            <a:spLocks noGrp="1"/>
          </p:cNvSpPr>
          <p:nvPr>
            <p:ph type="sldNum" sz="quarter" idx="3"/>
          </p:nvPr>
        </p:nvSpPr>
        <p:spPr>
          <a:xfrm>
            <a:off x="3901698" y="9519055"/>
            <a:ext cx="2984871" cy="502834"/>
          </a:xfrm>
          <a:prstGeom prst="rect">
            <a:avLst/>
          </a:prstGeom>
        </p:spPr>
        <p:txBody>
          <a:bodyPr vert="horz" lIns="96625" tIns="48312" rIns="96625" bIns="48312" rtlCol="0" anchor="b"/>
          <a:lstStyle>
            <a:lvl1pPr algn="r">
              <a:defRPr sz="1300"/>
            </a:lvl1pPr>
          </a:lstStyle>
          <a:p>
            <a:fld id="{F53ABE09-0D43-4644-A857-553AFEF2309C}" type="slidenum">
              <a:rPr lang="en-GB" smtClean="0"/>
              <a:t>‹nº›</a:t>
            </a:fld>
            <a:endParaRPr lang="en-GB"/>
          </a:p>
        </p:txBody>
      </p:sp>
    </p:spTree>
    <p:extLst>
      <p:ext uri="{BB962C8B-B14F-4D97-AF65-F5344CB8AC3E}">
        <p14:creationId xmlns:p14="http://schemas.microsoft.com/office/powerpoint/2010/main" val="237109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a:p>
        </p:txBody>
      </p:sp>
      <p:sp>
        <p:nvSpPr>
          <p:cNvPr id="3" name="Date Placeholder 2"/>
          <p:cNvSpPr>
            <a:spLocks noGrp="1"/>
          </p:cNvSpPr>
          <p:nvPr>
            <p:ph type="dt" idx="1"/>
          </p:nvPr>
        </p:nvSpPr>
        <p:spPr>
          <a:xfrm>
            <a:off x="3901698" y="0"/>
            <a:ext cx="2984871" cy="502835"/>
          </a:xfrm>
          <a:prstGeom prst="rect">
            <a:avLst/>
          </a:prstGeom>
        </p:spPr>
        <p:txBody>
          <a:bodyPr vert="horz" lIns="96625" tIns="48312" rIns="96625" bIns="48312" rtlCol="0"/>
          <a:lstStyle>
            <a:lvl1pPr algn="r">
              <a:defRPr sz="1300"/>
            </a:lvl1pPr>
          </a:lstStyle>
          <a:p>
            <a:fld id="{FD9BD0DE-58B2-4BE5-9870-8E7FE93CF5D8}" type="datetimeFigureOut">
              <a:rPr lang="en-GB" smtClean="0"/>
              <a:t>10/11/2017</a:t>
            </a:fld>
            <a:endParaRPr lang="en-GB"/>
          </a:p>
        </p:txBody>
      </p:sp>
      <p:sp>
        <p:nvSpPr>
          <p:cNvPr id="4" name="Slide Image Placeholder 3"/>
          <p:cNvSpPr>
            <a:spLocks noGrp="1" noRot="1" noChangeAspect="1"/>
          </p:cNvSpPr>
          <p:nvPr>
            <p:ph type="sldImg" idx="2"/>
          </p:nvPr>
        </p:nvSpPr>
        <p:spPr>
          <a:xfrm>
            <a:off x="438150" y="1252538"/>
            <a:ext cx="6011863" cy="3382962"/>
          </a:xfrm>
          <a:prstGeom prst="rect">
            <a:avLst/>
          </a:prstGeom>
          <a:noFill/>
          <a:ln w="12700">
            <a:solidFill>
              <a:prstClr val="black"/>
            </a:solidFill>
          </a:ln>
        </p:spPr>
        <p:txBody>
          <a:bodyPr vert="horz" lIns="96625" tIns="48312" rIns="96625" bIns="48312" rtlCol="0" anchor="ctr"/>
          <a:lstStyle/>
          <a:p>
            <a:endParaRPr lang="en-GB"/>
          </a:p>
        </p:txBody>
      </p:sp>
      <p:sp>
        <p:nvSpPr>
          <p:cNvPr id="5" name="Notes Placeholder 4"/>
          <p:cNvSpPr>
            <a:spLocks noGrp="1"/>
          </p:cNvSpPr>
          <p:nvPr>
            <p:ph type="body" sz="quarter" idx="3"/>
          </p:nvPr>
        </p:nvSpPr>
        <p:spPr>
          <a:xfrm>
            <a:off x="688817" y="4823034"/>
            <a:ext cx="5510530" cy="3946118"/>
          </a:xfrm>
          <a:prstGeom prst="rect">
            <a:avLst/>
          </a:prstGeom>
        </p:spPr>
        <p:txBody>
          <a:bodyPr vert="horz" lIns="96625" tIns="48312" rIns="96625" bIns="4831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a:p>
        </p:txBody>
      </p:sp>
      <p:sp>
        <p:nvSpPr>
          <p:cNvPr id="7" name="Slide Number Placeholder 6"/>
          <p:cNvSpPr>
            <a:spLocks noGrp="1"/>
          </p:cNvSpPr>
          <p:nvPr>
            <p:ph type="sldNum" sz="quarter" idx="5"/>
          </p:nvPr>
        </p:nvSpPr>
        <p:spPr>
          <a:xfrm>
            <a:off x="3901698" y="9519055"/>
            <a:ext cx="2984871" cy="502834"/>
          </a:xfrm>
          <a:prstGeom prst="rect">
            <a:avLst/>
          </a:prstGeom>
        </p:spPr>
        <p:txBody>
          <a:bodyPr vert="horz" lIns="96625" tIns="48312" rIns="96625" bIns="48312" rtlCol="0" anchor="b"/>
          <a:lstStyle>
            <a:lvl1pPr algn="r">
              <a:defRPr sz="1300"/>
            </a:lvl1pPr>
          </a:lstStyle>
          <a:p>
            <a:fld id="{5D958377-8945-4A29-AA61-C5A798FE2322}" type="slidenum">
              <a:rPr lang="en-GB" smtClean="0"/>
              <a:t>‹nº›</a:t>
            </a:fld>
            <a:endParaRPr lang="en-GB"/>
          </a:p>
        </p:txBody>
      </p:sp>
    </p:spTree>
    <p:extLst>
      <p:ext uri="{BB962C8B-B14F-4D97-AF65-F5344CB8AC3E}">
        <p14:creationId xmlns:p14="http://schemas.microsoft.com/office/powerpoint/2010/main" val="201257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Apache_HBase" TargetMode="External"/><Relationship Id="rId13" Type="http://schemas.openxmlformats.org/officeDocument/2006/relationships/hyperlink" Target="https://en.wikipedia.org/wiki/Apache_Parquet" TargetMode="External"/><Relationship Id="rId18" Type="http://schemas.openxmlformats.org/officeDocument/2006/relationships/hyperlink" Target="https://en.wikipedia.org/wiki/Open_source" TargetMode="External"/><Relationship Id="rId3" Type="http://schemas.openxmlformats.org/officeDocument/2006/relationships/hyperlink" Target="http://lucene.apache.org/solr/" TargetMode="External"/><Relationship Id="rId7" Type="http://schemas.openxmlformats.org/officeDocument/2006/relationships/hyperlink" Target="https://en.wikipedia.org/wiki/HDFS#Hadoop_distributed_file_system" TargetMode="External"/><Relationship Id="rId12" Type="http://schemas.openxmlformats.org/officeDocument/2006/relationships/hyperlink" Target="https://en.wikipedia.org/wiki/RCFile" TargetMode="External"/><Relationship Id="rId17" Type="http://schemas.openxmlformats.org/officeDocument/2006/relationships/hyperlink" Target="https://en.wikipedia.org/wiki/Apache_Hive" TargetMode="External"/><Relationship Id="rId2" Type="http://schemas.openxmlformats.org/officeDocument/2006/relationships/slide" Target="../slides/slide11.xml"/><Relationship Id="rId16" Type="http://schemas.openxmlformats.org/officeDocument/2006/relationships/hyperlink" Target="https://en.wikipedia.org/wiki/ODBC" TargetMode="External"/><Relationship Id="rId1" Type="http://schemas.openxmlformats.org/officeDocument/2006/relationships/notesMaster" Target="../notesMasters/notesMaster1.xml"/><Relationship Id="rId6" Type="http://schemas.openxmlformats.org/officeDocument/2006/relationships/hyperlink" Target="http://pt.wikipedia.org/wiki/REST" TargetMode="External"/><Relationship Id="rId11" Type="http://schemas.openxmlformats.org/officeDocument/2006/relationships/hyperlink" Target="https://en.wikipedia.org/wiki/Apache_Avro" TargetMode="External"/><Relationship Id="rId5" Type="http://schemas.openxmlformats.org/officeDocument/2006/relationships/hyperlink" Target="http://lucene.apache.org/core/" TargetMode="External"/><Relationship Id="rId15" Type="http://schemas.openxmlformats.org/officeDocument/2006/relationships/hyperlink" Target="https://en.wikipedia.org/w/index.php?title=Apache_Sentry&amp;action=edit&amp;redlink=1" TargetMode="External"/><Relationship Id="rId10" Type="http://schemas.openxmlformats.org/officeDocument/2006/relationships/hyperlink" Target="https://en.wikipedia.org/w/index.php?title=SequenceFile&amp;action=edit&amp;redlink=1" TargetMode="External"/><Relationship Id="rId19" Type="http://schemas.openxmlformats.org/officeDocument/2006/relationships/hyperlink" Target="https://en.wikipedia.org/wiki/Apache_Hadoop" TargetMode="External"/><Relationship Id="rId4" Type="http://schemas.openxmlformats.org/officeDocument/2006/relationships/hyperlink" Target="http://lucene.apache.org/" TargetMode="External"/><Relationship Id="rId9" Type="http://schemas.openxmlformats.org/officeDocument/2006/relationships/hyperlink" Target="https://en.wikipedia.org/wiki/Lempel%E2%80%93Ziv%E2%80%93Oberhumer" TargetMode="External"/><Relationship Id="rId14" Type="http://schemas.openxmlformats.org/officeDocument/2006/relationships/hyperlink" Target="https://en.wikipedia.org/wiki/Kerberos_(protocol)"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translate.googleusercontent.com/translate_c?depth=1&amp;hl=pt-BR&amp;prev=search&amp;rurl=translate.google.com.br&amp;sl=en&amp;sp=nmt4&amp;u=https://en.wikipedia.org/wiki/File_system&amp;usg=ALkJrhgKE-1WdZb7evORDWfm2DG-M8_3lw" TargetMode="External"/><Relationship Id="rId13" Type="http://schemas.openxmlformats.org/officeDocument/2006/relationships/hyperlink" Target="https://translate.googleusercontent.com/translate_c?depth=1&amp;hl=pt-BR&amp;prev=search&amp;rurl=translate.google.com.br&amp;sl=en&amp;sp=nmt4&amp;u=https://en.wikipedia.org/wiki/Apache_Hadoop&amp;usg=ALkJrhgUkt863btSrPzg2kmVqjMpAJyaLQ" TargetMode="External"/><Relationship Id="rId3" Type="http://schemas.openxmlformats.org/officeDocument/2006/relationships/hyperlink" Target="https://translate.googleusercontent.com/translate_c?depth=1&amp;hl=pt-BR&amp;prev=search&amp;rurl=translate.google.com.br&amp;sl=en&amp;sp=nmt4&amp;u=https://en.wikipedia.org/wiki/Network-attached_storage&amp;usg=ALkJrhhyq9ppak94zEyzxjLkFse4bdFjmA" TargetMode="External"/><Relationship Id="rId7" Type="http://schemas.openxmlformats.org/officeDocument/2006/relationships/hyperlink" Target="https://translate.googleusercontent.com/translate_c?depth=1&amp;hl=pt-BR&amp;prev=search&amp;rurl=translate.google.com.br&amp;sl=en&amp;sp=nmt4&amp;u=https://en.wikipedia.org/wiki/Petabyte&amp;usg=ALkJrhhe4E_pziYUx5-skVMqjuSmJnUN_Q" TargetMode="External"/><Relationship Id="rId12" Type="http://schemas.openxmlformats.org/officeDocument/2006/relationships/hyperlink" Target="https://translate.googleusercontent.com/translate_c?depth=1&amp;hl=pt-BR&amp;prev=search&amp;rurl=translate.google.com.br&amp;sl=en&amp;sp=nmt4&amp;u=https://en.wikipedia.org/wiki/Cloudera&amp;usg=ALkJrhj4djOotiuMAosVpr_qMtMqPQwFd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translate.googleusercontent.com/translate_c?depth=1&amp;hl=pt-BR&amp;prev=search&amp;rurl=translate.google.com.br&amp;sl=en&amp;sp=nmt4&amp;u=https://en.wikipedia.org/wiki/EMC_Isilon&amp;usg=ALkJrhgQYQZzcHVUONQyq-kBq-MrDLfi_A#cite_note-Register_Data_Lakes-1" TargetMode="External"/><Relationship Id="rId11" Type="http://schemas.openxmlformats.org/officeDocument/2006/relationships/hyperlink" Target="https://translate.googleusercontent.com/translate_c?depth=1&amp;hl=pt-BR&amp;prev=search&amp;rurl=translate.google.com.br&amp;sl=en&amp;sp=nmt4&amp;u=https://en.wikipedia.org/wiki/EMC_Isilon&amp;usg=ALkJrhgQYQZzcHVUONQyq-kBq-MrDLfi_A#cite_note-The_SAN_Geek-2" TargetMode="External"/><Relationship Id="rId5" Type="http://schemas.openxmlformats.org/officeDocument/2006/relationships/hyperlink" Target="https://translate.googleusercontent.com/translate_c?depth=1&amp;hl=pt-BR&amp;prev=search&amp;rurl=translate.google.com.br&amp;sl=en&amp;sp=nmt4&amp;u=https://en.wikipedia.org/wiki/Unstructured_data&amp;usg=ALkJrhh2GNX9HJGoiLz4Z9S-4rU1x61pLQ" TargetMode="External"/><Relationship Id="rId15" Type="http://schemas.openxmlformats.org/officeDocument/2006/relationships/hyperlink" Target="https://en.wikipedia.org/wiki/Access_control_list" TargetMode="External"/><Relationship Id="rId10" Type="http://schemas.openxmlformats.org/officeDocument/2006/relationships/hyperlink" Target="https://translate.googleusercontent.com/translate_c?depth=1&amp;hl=pt-BR&amp;prev=search&amp;rurl=translate.google.com.br&amp;sl=en&amp;sp=nmt4&amp;u=https://en.wikipedia.org/wiki/FreeBSD&amp;usg=ALkJrhgBL9DxKZwqTooLpXPU4qtC2dKdUQ" TargetMode="External"/><Relationship Id="rId4" Type="http://schemas.openxmlformats.org/officeDocument/2006/relationships/hyperlink" Target="https://translate.googleusercontent.com/translate_c?depth=1&amp;hl=pt-BR&amp;prev=search&amp;rurl=translate.google.com.br&amp;sl=en&amp;sp=nmt4&amp;u=https://en.wikipedia.org/wiki/EMC_Corporation&amp;usg=ALkJrhgtP1_kV-U7lPWHYw-8P3mCkABZVw" TargetMode="External"/><Relationship Id="rId9" Type="http://schemas.openxmlformats.org/officeDocument/2006/relationships/hyperlink" Target="https://translate.googleusercontent.com/translate_c?depth=1&amp;hl=pt-BR&amp;prev=search&amp;rurl=translate.google.com.br&amp;sl=en&amp;sp=nmt4&amp;u=https://en.wikipedia.org/wiki/OneFS&amp;usg=ALkJrhgYd0PFAmmXLe4K1JjumJWxl3GjgQ" TargetMode="External"/><Relationship Id="rId14" Type="http://schemas.openxmlformats.org/officeDocument/2006/relationships/hyperlink" Target="https://en.wikipedia.org/wiki/Access_control_express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ranslate.googleusercontent.com/translate_c?depth=1&amp;hl=pt-BR&amp;rurl=translate.google.com.br&amp;sl=en&amp;sp=nmt4&amp;tl=pt-BR&amp;u=http://docs.cascading.org/cascading/3.0/userguide/ch11-hadoop-mapreduce.html&amp;usg=ALkJrhhyT9J3MgUIfxn5mlmuRBspemU2NA#mapreduce-platfor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translate.googleusercontent.com/translate_c?depth=1&amp;hl=pt-BR&amp;rurl=translate.google.com.br&amp;sl=en&amp;sp=nmt4&amp;tl=pt-BR&amp;u=http://www.cascading.org/cascading-flink/&amp;usg=ALkJrhguJebWHcTHgz5dRLBu_hVmIoXQmA" TargetMode="External"/><Relationship Id="rId4" Type="http://schemas.openxmlformats.org/officeDocument/2006/relationships/hyperlink" Target="https://translate.googleusercontent.com/translate_c?depth=1&amp;hl=pt-BR&amp;rurl=translate.google.com.br&amp;sl=en&amp;sp=nmt4&amp;tl=pt-BR&amp;u=http://docs.cascading.org/cascading/3.0/userguide/ch12-hadoop-tez.html&amp;usg=ALkJrhhgAfPiLBfH7CCUTum6ZxPCvYcG0A#tez-platfor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park.apache.org/stream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spark.apache.org/graphx/" TargetMode="External"/><Relationship Id="rId5" Type="http://schemas.openxmlformats.org/officeDocument/2006/relationships/hyperlink" Target="https://spark.apache.org/mllib/" TargetMode="External"/><Relationship Id="rId4" Type="http://schemas.openxmlformats.org/officeDocument/2006/relationships/hyperlink" Target="https://spark.apache.org/sql/"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image.slidesharecdn.com/apachesolr-comoquandoeonde-130430174255-phpapp02/95/apache-solr-como-quando-e-onde-10-638.jpg?cb=1367343953" TargetMode="External"/><Relationship Id="rId13" Type="http://schemas.openxmlformats.org/officeDocument/2006/relationships/hyperlink" Target="https://image.slidesharecdn.com/apachesolr-comoquandoeonde-130430174255-phpapp02/95/apache-solr-como-quando-e-onde-15-638.jpg?cb=1367343953" TargetMode="External"/><Relationship Id="rId3" Type="http://schemas.openxmlformats.org/officeDocument/2006/relationships/hyperlink" Target="https://image.slidesharecdn.com/apachesolr-comoquandoeonde-130430174255-phpapp02/95/apache-solr-como-quando-e-onde-5-638.jpg?cb=1367343953" TargetMode="External"/><Relationship Id="rId7" Type="http://schemas.openxmlformats.org/officeDocument/2006/relationships/hyperlink" Target="https://image.slidesharecdn.com/apachesolr-comoquandoeonde-130430174255-phpapp02/95/apache-solr-como-quando-e-onde-9-638.jpg?cb=1367343953" TargetMode="External"/><Relationship Id="rId12" Type="http://schemas.openxmlformats.org/officeDocument/2006/relationships/hyperlink" Target="https://image.slidesharecdn.com/apachesolr-comoquandoeonde-130430174255-phpapp02/95/apache-solr-como-quando-e-onde-14-638.jpg?cb=1367343953"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image.slidesharecdn.com/apachesolr-comoquandoeonde-130430174255-phpapp02/95/apache-solr-como-quando-e-onde-8-638.jpg?cb=1367343953" TargetMode="External"/><Relationship Id="rId11" Type="http://schemas.openxmlformats.org/officeDocument/2006/relationships/hyperlink" Target="https://image.slidesharecdn.com/apachesolr-comoquandoeonde-130430174255-phpapp02/95/apache-solr-como-quando-e-onde-13-638.jpg?cb=1367343953" TargetMode="External"/><Relationship Id="rId5" Type="http://schemas.openxmlformats.org/officeDocument/2006/relationships/hyperlink" Target="https://image.slidesharecdn.com/apachesolr-comoquandoeonde-130430174255-phpapp02/95/apache-solr-como-quando-e-onde-7-638.jpg?cb=1367343953" TargetMode="External"/><Relationship Id="rId15" Type="http://schemas.openxmlformats.org/officeDocument/2006/relationships/hyperlink" Target="https://flume.apache.org/" TargetMode="External"/><Relationship Id="rId10" Type="http://schemas.openxmlformats.org/officeDocument/2006/relationships/hyperlink" Target="https://image.slidesharecdn.com/apachesolr-comoquandoeonde-130430174255-phpapp02/95/apache-solr-como-quando-e-onde-12-638.jpg?cb=1367343953" TargetMode="External"/><Relationship Id="rId4" Type="http://schemas.openxmlformats.org/officeDocument/2006/relationships/hyperlink" Target="https://image.slidesharecdn.com/apachesolr-comoquandoeonde-130430174255-phpapp02/95/apache-solr-como-quando-e-onde-6-638.jpg?cb=1367343953" TargetMode="External"/><Relationship Id="rId9" Type="http://schemas.openxmlformats.org/officeDocument/2006/relationships/hyperlink" Target="https://image.slidesharecdn.com/apachesolr-comoquandoeonde-130430174255-phpapp02/95/apache-solr-como-quando-e-onde-11-638.jpg?cb=1367343953" TargetMode="External"/><Relationship Id="rId14" Type="http://schemas.openxmlformats.org/officeDocument/2006/relationships/hyperlink" Target="http://www.cloudera.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cloudera.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datastax.com/brisk"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hadoop.apache.org/releases.html#22+March%2C+2017%3A+Release+2.8.0+available" TargetMode="External"/><Relationship Id="rId7" Type="http://schemas.openxmlformats.org/officeDocument/2006/relationships/hyperlink" Target="https://pt.wikipedia.org/wiki/Apache_Accumulo#cite_note-4"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pt.wikipedia.org/wiki/Apache_Accumulo#cite_note-informationweek1-3" TargetMode="External"/><Relationship Id="rId5" Type="http://schemas.openxmlformats.org/officeDocument/2006/relationships/hyperlink" Target="https://pt.wikipedia.org/wiki/Apache_Software_Foundation" TargetMode="External"/><Relationship Id="rId4" Type="http://schemas.openxmlformats.org/officeDocument/2006/relationships/hyperlink" Target="https://pt.wikipedia.org/wiki/Ag%C3%AAncia_de_Seguran%C3%A7a_Naciona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a:t>
            </a:fld>
            <a:endParaRPr lang="en-GB"/>
          </a:p>
        </p:txBody>
      </p:sp>
    </p:spTree>
    <p:extLst>
      <p:ext uri="{BB962C8B-B14F-4D97-AF65-F5344CB8AC3E}">
        <p14:creationId xmlns:p14="http://schemas.microsoft.com/office/powerpoint/2010/main" val="421941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10</a:t>
            </a:fld>
            <a:endParaRPr lang="en-GB"/>
          </a:p>
        </p:txBody>
      </p:sp>
    </p:spTree>
    <p:extLst>
      <p:ext uri="{BB962C8B-B14F-4D97-AF65-F5344CB8AC3E}">
        <p14:creationId xmlns:p14="http://schemas.microsoft.com/office/powerpoint/2010/main" val="181155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kern="1200" dirty="0" err="1" smtClean="0">
                <a:solidFill>
                  <a:schemeClr val="tx1"/>
                </a:solidFill>
                <a:effectLst/>
                <a:latin typeface="+mn-lt"/>
                <a:ea typeface="+mn-ea"/>
                <a:cs typeface="+mn-cs"/>
                <a:hlinkClick r:id="rId3"/>
              </a:rPr>
              <a:t>Solr</a:t>
            </a:r>
            <a:r>
              <a:rPr lang="pt-BR" sz="1200" b="0" i="0" kern="1200" dirty="0" smtClean="0">
                <a:solidFill>
                  <a:schemeClr val="tx1"/>
                </a:solidFill>
                <a:effectLst/>
                <a:latin typeface="+mn-lt"/>
                <a:ea typeface="+mn-ea"/>
                <a:cs typeface="+mn-cs"/>
              </a:rPr>
              <a:t> 2007 é um projeto Open </a:t>
            </a:r>
            <a:r>
              <a:rPr lang="pt-BR" sz="1200" b="0" i="0" kern="1200" dirty="0" err="1" smtClean="0">
                <a:solidFill>
                  <a:schemeClr val="tx1"/>
                </a:solidFill>
                <a:effectLst/>
                <a:latin typeface="+mn-lt"/>
                <a:ea typeface="+mn-ea"/>
                <a:cs typeface="+mn-cs"/>
              </a:rPr>
              <a:t>Source</a:t>
            </a:r>
            <a:r>
              <a:rPr lang="pt-BR" sz="1200" b="0" i="0" kern="1200" dirty="0" smtClean="0">
                <a:solidFill>
                  <a:schemeClr val="tx1"/>
                </a:solidFill>
                <a:effectLst/>
                <a:latin typeface="+mn-lt"/>
                <a:ea typeface="+mn-ea"/>
                <a:cs typeface="+mn-cs"/>
              </a:rPr>
              <a:t> de um servidor de buscas de alta performance do projeto </a:t>
            </a:r>
            <a:r>
              <a:rPr lang="pt-BR" sz="1200" b="0" i="0" u="none" strike="noStrike" kern="1200" dirty="0" smtClean="0">
                <a:solidFill>
                  <a:schemeClr val="tx1"/>
                </a:solidFill>
                <a:effectLst/>
                <a:latin typeface="+mn-lt"/>
                <a:ea typeface="+mn-ea"/>
                <a:cs typeface="+mn-cs"/>
                <a:hlinkClick r:id="rId4"/>
              </a:rPr>
              <a:t>Apache </a:t>
            </a:r>
            <a:r>
              <a:rPr lang="pt-BR" sz="1200" b="0" i="0" u="none" strike="noStrike" kern="1200" dirty="0" err="1" smtClean="0">
                <a:solidFill>
                  <a:schemeClr val="tx1"/>
                </a:solidFill>
                <a:effectLst/>
                <a:latin typeface="+mn-lt"/>
                <a:ea typeface="+mn-ea"/>
                <a:cs typeface="+mn-cs"/>
                <a:hlinkClick r:id="rId4"/>
              </a:rPr>
              <a:t>Lucene</a:t>
            </a:r>
            <a:r>
              <a:rPr lang="pt-BR" sz="1200" b="0" i="0" kern="1200" dirty="0" smtClean="0">
                <a:solidFill>
                  <a:schemeClr val="tx1"/>
                </a:solidFill>
                <a:effectLst/>
                <a:latin typeface="+mn-lt"/>
                <a:ea typeface="+mn-ea"/>
                <a:cs typeface="+mn-cs"/>
              </a:rPr>
              <a:t>. É desenvolvido em Java e utiliza o </a:t>
            </a:r>
            <a:r>
              <a:rPr lang="pt-BR" sz="1200" b="0" i="0" u="none" strike="noStrike" kern="1200" dirty="0" err="1" smtClean="0">
                <a:solidFill>
                  <a:schemeClr val="tx1"/>
                </a:solidFill>
                <a:effectLst/>
                <a:latin typeface="+mn-lt"/>
                <a:ea typeface="+mn-ea"/>
                <a:cs typeface="+mn-cs"/>
                <a:hlinkClick r:id="rId5"/>
              </a:rPr>
              <a:t>Lucene</a:t>
            </a:r>
            <a:r>
              <a:rPr lang="pt-BR" sz="1200" b="0" i="0" u="none" strike="noStrike" kern="1200" dirty="0" smtClean="0">
                <a:solidFill>
                  <a:schemeClr val="tx1"/>
                </a:solidFill>
                <a:effectLst/>
                <a:latin typeface="+mn-lt"/>
                <a:ea typeface="+mn-ea"/>
                <a:cs typeface="+mn-cs"/>
                <a:hlinkClick r:id="rId5"/>
              </a:rPr>
              <a:t> Core</a:t>
            </a:r>
            <a:r>
              <a:rPr lang="pt-BR" sz="1200" b="0" i="0" kern="1200" dirty="0" smtClean="0">
                <a:solidFill>
                  <a:schemeClr val="tx1"/>
                </a:solidFill>
                <a:effectLst/>
                <a:latin typeface="+mn-lt"/>
                <a:ea typeface="+mn-ea"/>
                <a:cs typeface="+mn-cs"/>
              </a:rPr>
              <a:t> como base para indexação e busca, além de fornecer </a:t>
            </a:r>
            <a:r>
              <a:rPr lang="pt-BR" sz="1200" b="0" i="0" kern="1200" dirty="0" err="1" smtClean="0">
                <a:solidFill>
                  <a:schemeClr val="tx1"/>
                </a:solidFill>
                <a:effectLst/>
                <a:latin typeface="+mn-lt"/>
                <a:ea typeface="+mn-ea"/>
                <a:cs typeface="+mn-cs"/>
              </a:rPr>
              <a:t>APIs</a:t>
            </a:r>
            <a:r>
              <a:rPr lang="pt-BR" sz="1200" b="0" i="0" kern="1200" dirty="0" smtClean="0">
                <a:solidFill>
                  <a:schemeClr val="tx1"/>
                </a:solidFill>
                <a:effectLst/>
                <a:latin typeface="+mn-lt"/>
                <a:ea typeface="+mn-ea"/>
                <a:cs typeface="+mn-cs"/>
              </a:rPr>
              <a:t> baseadas em </a:t>
            </a:r>
            <a:r>
              <a:rPr lang="pt-BR" sz="1200" b="0" i="0" u="none" strike="noStrike" kern="1200" dirty="0" smtClean="0">
                <a:solidFill>
                  <a:schemeClr val="tx1"/>
                </a:solidFill>
                <a:effectLst/>
                <a:latin typeface="+mn-lt"/>
                <a:ea typeface="+mn-ea"/>
                <a:cs typeface="+mn-cs"/>
                <a:hlinkClick r:id="rId6"/>
              </a:rPr>
              <a:t>REST</a:t>
            </a:r>
            <a:r>
              <a:rPr lang="pt-BR" sz="1200" b="0" i="0" kern="1200" dirty="0" smtClean="0">
                <a:solidFill>
                  <a:schemeClr val="tx1"/>
                </a:solidFill>
                <a:effectLst/>
                <a:latin typeface="+mn-lt"/>
                <a:ea typeface="+mn-ea"/>
                <a:cs typeface="+mn-cs"/>
              </a:rPr>
              <a:t> o que lhe permite ser integrado a praticamente qualquer linguagem de programação.</a:t>
            </a:r>
          </a:p>
          <a:p>
            <a:pPr fontAlgn="base"/>
            <a:r>
              <a:rPr lang="pt-BR" sz="1200" b="0" i="0" kern="1200" dirty="0" smtClean="0">
                <a:solidFill>
                  <a:schemeClr val="tx1"/>
                </a:solidFill>
                <a:effectLst/>
                <a:latin typeface="+mn-lt"/>
                <a:ea typeface="+mn-ea"/>
                <a:cs typeface="+mn-cs"/>
              </a:rPr>
              <a:t>Busca Textual;</a:t>
            </a:r>
          </a:p>
          <a:p>
            <a:pPr fontAlgn="base"/>
            <a:r>
              <a:rPr lang="pt-BR" sz="1200" b="0" i="0" kern="1200" dirty="0" smtClean="0">
                <a:solidFill>
                  <a:schemeClr val="tx1"/>
                </a:solidFill>
                <a:effectLst/>
                <a:latin typeface="+mn-lt"/>
                <a:ea typeface="+mn-ea"/>
                <a:cs typeface="+mn-cs"/>
              </a:rPr>
              <a:t>Busca </a:t>
            </a:r>
            <a:r>
              <a:rPr lang="pt-BR" sz="1200" b="0" i="0" kern="1200" dirty="0" err="1" smtClean="0">
                <a:solidFill>
                  <a:schemeClr val="tx1"/>
                </a:solidFill>
                <a:effectLst/>
                <a:latin typeface="+mn-lt"/>
                <a:ea typeface="+mn-ea"/>
                <a:cs typeface="+mn-cs"/>
              </a:rPr>
              <a:t>Geoespacial</a:t>
            </a:r>
            <a:r>
              <a:rPr lang="pt-BR" sz="1200" b="0" i="0" kern="1200" dirty="0" smtClean="0">
                <a:solidFill>
                  <a:schemeClr val="tx1"/>
                </a:solidFill>
                <a:effectLst/>
                <a:latin typeface="+mn-lt"/>
                <a:ea typeface="+mn-ea"/>
                <a:cs typeface="+mn-cs"/>
              </a:rPr>
              <a:t>;</a:t>
            </a:r>
          </a:p>
          <a:p>
            <a:pPr fontAlgn="base"/>
            <a:r>
              <a:rPr lang="pt-BR" sz="1200" b="0" i="0" kern="1200" dirty="0" smtClean="0">
                <a:solidFill>
                  <a:schemeClr val="tx1"/>
                </a:solidFill>
                <a:effectLst/>
                <a:latin typeface="+mn-lt"/>
                <a:ea typeface="+mn-ea"/>
                <a:cs typeface="+mn-cs"/>
              </a:rPr>
              <a:t>Destaque de Termos;</a:t>
            </a:r>
          </a:p>
          <a:p>
            <a:pPr fontAlgn="base"/>
            <a:r>
              <a:rPr lang="pt-BR" sz="1200" b="0" i="0" kern="1200" dirty="0" smtClean="0">
                <a:solidFill>
                  <a:schemeClr val="tx1"/>
                </a:solidFill>
                <a:effectLst/>
                <a:latin typeface="+mn-lt"/>
                <a:ea typeface="+mn-ea"/>
                <a:cs typeface="+mn-cs"/>
              </a:rPr>
              <a:t>Busca facetada;</a:t>
            </a:r>
          </a:p>
          <a:p>
            <a:pPr fontAlgn="base"/>
            <a:r>
              <a:rPr lang="pt-BR" sz="1200" b="0" i="0" kern="1200" dirty="0" smtClean="0">
                <a:solidFill>
                  <a:schemeClr val="tx1"/>
                </a:solidFill>
                <a:effectLst/>
                <a:latin typeface="+mn-lt"/>
                <a:ea typeface="+mn-ea"/>
                <a:cs typeface="+mn-cs"/>
              </a:rPr>
              <a:t>Integração com Banco de Dados;</a:t>
            </a:r>
          </a:p>
          <a:p>
            <a:pPr fontAlgn="base"/>
            <a:r>
              <a:rPr lang="pt-BR" sz="1200" b="0" i="0" kern="1200" dirty="0" smtClean="0">
                <a:solidFill>
                  <a:schemeClr val="tx1"/>
                </a:solidFill>
                <a:effectLst/>
                <a:latin typeface="+mn-lt"/>
                <a:ea typeface="+mn-ea"/>
                <a:cs typeface="+mn-cs"/>
              </a:rPr>
              <a:t>Manipulação de </a:t>
            </a:r>
            <a:r>
              <a:rPr lang="pt-BR" sz="1200" b="0" i="0" kern="1200" dirty="0" err="1" smtClean="0">
                <a:solidFill>
                  <a:schemeClr val="tx1"/>
                </a:solidFill>
                <a:effectLst/>
                <a:latin typeface="+mn-lt"/>
                <a:ea typeface="+mn-ea"/>
                <a:cs typeface="+mn-cs"/>
              </a:rPr>
              <a:t>rich</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documents</a:t>
            </a:r>
            <a:r>
              <a:rPr lang="pt-BR" sz="1200" b="0" i="0" kern="1200" dirty="0" smtClean="0">
                <a:solidFill>
                  <a:schemeClr val="tx1"/>
                </a:solidFill>
                <a:effectLst/>
                <a:latin typeface="+mn-lt"/>
                <a:ea typeface="+mn-ea"/>
                <a:cs typeface="+mn-cs"/>
              </a:rPr>
              <a:t> como </a:t>
            </a:r>
            <a:r>
              <a:rPr lang="pt-BR" sz="1200" b="0" i="0" kern="1200" dirty="0" err="1" smtClean="0">
                <a:solidFill>
                  <a:schemeClr val="tx1"/>
                </a:solidFill>
                <a:effectLst/>
                <a:latin typeface="+mn-lt"/>
                <a:ea typeface="+mn-ea"/>
                <a:cs typeface="+mn-cs"/>
              </a:rPr>
              <a:t>PDFs</a:t>
            </a:r>
            <a:r>
              <a:rPr lang="pt-BR" sz="1200" b="0" i="0" kern="1200" dirty="0" smtClean="0">
                <a:solidFill>
                  <a:schemeClr val="tx1"/>
                </a:solidFill>
                <a:effectLst/>
                <a:latin typeface="+mn-lt"/>
                <a:ea typeface="+mn-ea"/>
                <a:cs typeface="+mn-cs"/>
              </a:rPr>
              <a:t> ou </a:t>
            </a:r>
            <a:r>
              <a:rPr lang="pt-BR" sz="1200" b="0" i="0" kern="1200" dirty="0" err="1" smtClean="0">
                <a:solidFill>
                  <a:schemeClr val="tx1"/>
                </a:solidFill>
                <a:effectLst/>
                <a:latin typeface="+mn-lt"/>
                <a:ea typeface="+mn-ea"/>
                <a:cs typeface="+mn-cs"/>
              </a:rPr>
              <a:t>DOCs</a:t>
            </a:r>
            <a:r>
              <a:rPr lang="pt-BR" sz="1200" b="0" i="0" kern="1200" dirty="0" smtClean="0">
                <a:solidFill>
                  <a:schemeClr val="tx1"/>
                </a:solidFill>
                <a:effectLst/>
                <a:latin typeface="+mn-lt"/>
                <a:ea typeface="+mn-ea"/>
                <a:cs typeface="+mn-cs"/>
              </a:rPr>
              <a:t>;</a:t>
            </a:r>
          </a:p>
          <a:p>
            <a:pPr fontAlgn="base"/>
            <a:endParaRPr lang="pt-BR"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Mahout 2009– </a:t>
            </a:r>
            <a:r>
              <a:rPr lang="en-US" sz="1200" b="0" i="0" kern="1200" dirty="0" err="1" smtClean="0">
                <a:solidFill>
                  <a:schemeClr val="tx1"/>
                </a:solidFill>
                <a:effectLst/>
                <a:latin typeface="+mn-lt"/>
                <a:ea typeface="+mn-ea"/>
                <a:cs typeface="+mn-cs"/>
              </a:rPr>
              <a:t>Aprendizagem</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máquina</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As bibliotecas criadas dentro dessa ferramenta, por sua vez, dividem-se na implementação de soluções para três temas principais do </a:t>
            </a:r>
            <a:r>
              <a:rPr lang="pt-BR" sz="1200" b="0" i="0" kern="1200" dirty="0" err="1" smtClean="0">
                <a:solidFill>
                  <a:schemeClr val="tx1"/>
                </a:solidFill>
                <a:effectLst/>
                <a:latin typeface="+mn-lt"/>
                <a:ea typeface="+mn-ea"/>
                <a:cs typeface="+mn-cs"/>
              </a:rPr>
              <a:t>Machine</a:t>
            </a:r>
            <a:r>
              <a:rPr lang="pt-BR" sz="1200" b="0" i="0" kern="1200" dirty="0" smtClean="0">
                <a:solidFill>
                  <a:schemeClr val="tx1"/>
                </a:solidFill>
                <a:effectLst/>
                <a:latin typeface="+mn-lt"/>
                <a:ea typeface="+mn-ea"/>
                <a:cs typeface="+mn-cs"/>
              </a:rPr>
              <a:t> Learning: recomendação (capacidade de recomendar um item com base no perfil e nas escolhas anteriores do usuário), </a:t>
            </a:r>
            <a:r>
              <a:rPr lang="pt-BR" sz="1200" b="0" i="0" kern="1200" dirty="0" err="1" smtClean="0">
                <a:solidFill>
                  <a:schemeClr val="tx1"/>
                </a:solidFill>
                <a:effectLst/>
                <a:latin typeface="+mn-lt"/>
                <a:ea typeface="+mn-ea"/>
                <a:cs typeface="+mn-cs"/>
              </a:rPr>
              <a:t>clustering</a:t>
            </a:r>
            <a:r>
              <a:rPr lang="pt-BR" sz="1200" b="0" i="0" kern="1200" dirty="0" smtClean="0">
                <a:solidFill>
                  <a:schemeClr val="tx1"/>
                </a:solidFill>
                <a:effectLst/>
                <a:latin typeface="+mn-lt"/>
                <a:ea typeface="+mn-ea"/>
                <a:cs typeface="+mn-cs"/>
              </a:rPr>
              <a:t> (solução para analisar o conteúdo de arquivos e agrupar dados semelhantes em “clusters” ou agrupamentos de informação) e classificação (atividade de ler, analisar e classificar dados, aplicando o mesmo tipo de classificação para conteúdos com características em comum).</a:t>
            </a:r>
          </a:p>
          <a:p>
            <a:pPr fontAlgn="base"/>
            <a:endParaRPr lang="pt-BR" sz="1200" b="0" i="0" kern="1200" dirty="0" smtClean="0">
              <a:solidFill>
                <a:schemeClr val="tx1"/>
              </a:solidFill>
              <a:effectLst/>
              <a:latin typeface="+mn-lt"/>
              <a:ea typeface="+mn-ea"/>
              <a:cs typeface="+mn-cs"/>
            </a:endParaRPr>
          </a:p>
          <a:p>
            <a:pPr fontAlgn="base"/>
            <a:r>
              <a:rPr lang="pt-BR" sz="1200" b="0"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2011– evento processor</a:t>
            </a:r>
            <a:r>
              <a:rPr lang="pt-BR" sz="1200" b="0" i="0" kern="1200" baseline="0" dirty="0" smtClean="0">
                <a:solidFill>
                  <a:schemeClr val="tx1"/>
                </a:solidFill>
                <a:effectLst/>
                <a:latin typeface="+mn-lt"/>
                <a:ea typeface="+mn-ea"/>
                <a:cs typeface="+mn-cs"/>
              </a:rPr>
              <a:t> - </a:t>
            </a:r>
            <a:r>
              <a:rPr lang="pt-BR" sz="1200" b="0" i="0" kern="1200" dirty="0" smtClean="0">
                <a:solidFill>
                  <a:schemeClr val="tx1"/>
                </a:solidFill>
                <a:effectLst/>
                <a:latin typeface="+mn-lt"/>
                <a:ea typeface="+mn-ea"/>
                <a:cs typeface="+mn-cs"/>
              </a:rPr>
              <a:t>A Apache Software Foundation (ASF) afirma que o </a:t>
            </a:r>
            <a:r>
              <a:rPr lang="pt-BR" sz="1200" b="0"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é capaz de processar mais de 1 milhão de </a:t>
            </a:r>
            <a:r>
              <a:rPr lang="pt-BR" sz="1200" b="0" i="0" kern="1200" dirty="0" err="1" smtClean="0">
                <a:solidFill>
                  <a:schemeClr val="tx1"/>
                </a:solidFill>
                <a:effectLst/>
                <a:latin typeface="+mn-lt"/>
                <a:ea typeface="+mn-ea"/>
                <a:cs typeface="+mn-cs"/>
              </a:rPr>
              <a:t>tuplas</a:t>
            </a:r>
            <a:r>
              <a:rPr lang="pt-BR" sz="1200" b="0" i="0" kern="1200" dirty="0" smtClean="0">
                <a:solidFill>
                  <a:schemeClr val="tx1"/>
                </a:solidFill>
                <a:effectLst/>
                <a:latin typeface="+mn-lt"/>
                <a:ea typeface="+mn-ea"/>
                <a:cs typeface="+mn-cs"/>
              </a:rPr>
              <a:t> (registros) por segundo em cada nó. Faz isso porque trabalha com streaming de dados em paralelo com um cluster, ao contrário do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que faz trabalhos em lote.</a:t>
            </a:r>
          </a:p>
          <a:p>
            <a:pPr fontAlgn="base"/>
            <a:r>
              <a:rPr lang="pt-BR" sz="1200" b="0" i="0" kern="1200" dirty="0" smtClean="0">
                <a:solidFill>
                  <a:schemeClr val="tx1"/>
                </a:solidFill>
                <a:effectLst/>
                <a:latin typeface="+mn-lt"/>
                <a:ea typeface="+mn-ea"/>
                <a:cs typeface="+mn-cs"/>
              </a:rPr>
              <a:t>Empresas que utilizam</a:t>
            </a:r>
            <a:r>
              <a:rPr lang="pt-BR"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Yahoo, Twitter, Groupon e Alibaba,</a:t>
            </a:r>
          </a:p>
          <a:p>
            <a:endParaRPr lang="en-GB" b="0" baseline="0" dirty="0" smtClean="0">
              <a:latin typeface="Arial" panose="020B0604020202020204" pitchFamily="34" charset="0"/>
              <a:cs typeface="Arial" panose="020B0604020202020204" pitchFamily="34" charset="0"/>
            </a:endParaRPr>
          </a:p>
          <a:p>
            <a:r>
              <a:rPr lang="pt-BR" sz="1200" b="0" i="0" kern="1200" dirty="0" smtClean="0">
                <a:solidFill>
                  <a:schemeClr val="tx1"/>
                </a:solidFill>
                <a:effectLst/>
                <a:latin typeface="+mn-lt"/>
                <a:ea typeface="+mn-ea"/>
                <a:cs typeface="+mn-cs"/>
              </a:rPr>
              <a:t>O </a:t>
            </a:r>
            <a:r>
              <a:rPr lang="pt-BR" sz="1200" b="1" i="0" kern="1200" dirty="0" smtClean="0">
                <a:solidFill>
                  <a:schemeClr val="tx1"/>
                </a:solidFill>
                <a:effectLst/>
                <a:latin typeface="+mn-lt"/>
                <a:ea typeface="+mn-ea"/>
                <a:cs typeface="+mn-cs"/>
              </a:rPr>
              <a:t>Apache </a:t>
            </a:r>
            <a:r>
              <a:rPr lang="pt-BR" sz="1200" b="1" i="0" kern="1200" dirty="0" err="1" smtClean="0">
                <a:solidFill>
                  <a:schemeClr val="tx1"/>
                </a:solidFill>
                <a:effectLst/>
                <a:latin typeface="+mn-lt"/>
                <a:ea typeface="+mn-ea"/>
                <a:cs typeface="+mn-cs"/>
              </a:rPr>
              <a:t>Hive</a:t>
            </a:r>
            <a:r>
              <a:rPr lang="pt-BR" sz="1200" b="1" i="0" kern="1200" dirty="0" smtClean="0">
                <a:solidFill>
                  <a:schemeClr val="tx1"/>
                </a:solidFill>
                <a:effectLst/>
                <a:latin typeface="+mn-lt"/>
                <a:ea typeface="+mn-ea"/>
                <a:cs typeface="+mn-cs"/>
              </a:rPr>
              <a:t> 2010</a:t>
            </a:r>
            <a:r>
              <a:rPr lang="pt-BR" sz="1200" b="0" i="0" kern="1200" dirty="0" smtClean="0">
                <a:solidFill>
                  <a:schemeClr val="tx1"/>
                </a:solidFill>
                <a:effectLst/>
                <a:latin typeface="+mn-lt"/>
                <a:ea typeface="+mn-ea"/>
                <a:cs typeface="+mn-cs"/>
              </a:rPr>
              <a:t> é um sistema de data </a:t>
            </a:r>
            <a:r>
              <a:rPr lang="pt-BR" sz="1200" b="0" i="0" kern="1200" dirty="0" err="1" smtClean="0">
                <a:solidFill>
                  <a:schemeClr val="tx1"/>
                </a:solidFill>
                <a:effectLst/>
                <a:latin typeface="+mn-lt"/>
                <a:ea typeface="+mn-ea"/>
                <a:cs typeface="+mn-cs"/>
              </a:rPr>
              <a:t>warehouse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para</a:t>
            </a:r>
            <a:r>
              <a:rPr lang="pt-BR" sz="1200" b="1"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O </a:t>
            </a:r>
            <a:r>
              <a:rPr lang="pt-BR" sz="1200" b="1" i="0" kern="1200" dirty="0" err="1" smtClean="0">
                <a:solidFill>
                  <a:schemeClr val="tx1"/>
                </a:solidFill>
                <a:effectLst/>
                <a:latin typeface="+mn-lt"/>
                <a:ea typeface="+mn-ea"/>
                <a:cs typeface="+mn-cs"/>
              </a:rPr>
              <a:t>Hive</a:t>
            </a:r>
            <a:r>
              <a:rPr lang="pt-BR" sz="1200" b="0" i="0" kern="1200" dirty="0" smtClean="0">
                <a:solidFill>
                  <a:schemeClr val="tx1"/>
                </a:solidFill>
                <a:effectLst/>
                <a:latin typeface="+mn-lt"/>
                <a:ea typeface="+mn-ea"/>
                <a:cs typeface="+mn-cs"/>
              </a:rPr>
              <a:t> permite o resumo de dados, consultas e análise de dados. Consultas de </a:t>
            </a:r>
            <a:r>
              <a:rPr lang="pt-BR" sz="1200" b="1" i="0" kern="1200" dirty="0" err="1" smtClean="0">
                <a:solidFill>
                  <a:schemeClr val="tx1"/>
                </a:solidFill>
                <a:effectLst/>
                <a:latin typeface="+mn-lt"/>
                <a:ea typeface="+mn-ea"/>
                <a:cs typeface="+mn-cs"/>
              </a:rPr>
              <a:t>hive</a:t>
            </a:r>
            <a:r>
              <a:rPr lang="pt-BR" sz="1200" b="0" i="0" kern="1200" dirty="0" smtClean="0">
                <a:solidFill>
                  <a:schemeClr val="tx1"/>
                </a:solidFill>
                <a:effectLst/>
                <a:latin typeface="+mn-lt"/>
                <a:ea typeface="+mn-ea"/>
                <a:cs typeface="+mn-cs"/>
              </a:rPr>
              <a:t> são escritas em </a:t>
            </a:r>
            <a:r>
              <a:rPr lang="pt-BR" sz="1200" b="0" i="0" kern="1200" dirty="0" err="1" smtClean="0">
                <a:solidFill>
                  <a:schemeClr val="tx1"/>
                </a:solidFill>
                <a:effectLst/>
                <a:latin typeface="+mn-lt"/>
                <a:ea typeface="+mn-ea"/>
                <a:cs typeface="+mn-cs"/>
              </a:rPr>
              <a:t>HiveQL</a:t>
            </a:r>
            <a:r>
              <a:rPr lang="pt-BR" sz="1200" b="0" i="0" kern="1200" dirty="0" smtClean="0">
                <a:solidFill>
                  <a:schemeClr val="tx1"/>
                </a:solidFill>
                <a:effectLst/>
                <a:latin typeface="+mn-lt"/>
                <a:ea typeface="+mn-ea"/>
                <a:cs typeface="+mn-cs"/>
              </a:rPr>
              <a:t>, que é uma linguagem de consulta semelhante ao SQL. O </a:t>
            </a:r>
            <a:r>
              <a:rPr lang="pt-BR" sz="1200" b="1" i="0" kern="1200" dirty="0" err="1" smtClean="0">
                <a:solidFill>
                  <a:schemeClr val="tx1"/>
                </a:solidFill>
                <a:effectLst/>
                <a:latin typeface="+mn-lt"/>
                <a:ea typeface="+mn-ea"/>
                <a:cs typeface="+mn-cs"/>
              </a:rPr>
              <a:t>Hive</a:t>
            </a:r>
            <a:r>
              <a:rPr lang="pt-BR" sz="1200" b="0" i="0" kern="1200" dirty="0" smtClean="0">
                <a:solidFill>
                  <a:schemeClr val="tx1"/>
                </a:solidFill>
                <a:effectLst/>
                <a:latin typeface="+mn-lt"/>
                <a:ea typeface="+mn-ea"/>
                <a:cs typeface="+mn-cs"/>
              </a:rPr>
              <a:t> permite que você projete estrutura em grandes volumes de dados sem estrutura.</a:t>
            </a:r>
            <a:endParaRPr lang="en-GB" b="0" baseline="0" dirty="0" smtClean="0">
              <a:latin typeface="Arial" panose="020B0604020202020204" pitchFamily="34" charset="0"/>
              <a:cs typeface="Arial" panose="020B0604020202020204" pitchFamily="34" charset="0"/>
            </a:endParaRPr>
          </a:p>
          <a:p>
            <a:endParaRPr lang="en-GB" b="0" baseline="0" dirty="0" smtClean="0">
              <a:latin typeface="Arial" panose="020B0604020202020204" pitchFamily="34" charset="0"/>
              <a:cs typeface="Arial" panose="020B0604020202020204" pitchFamily="34" charset="0"/>
            </a:endParaRPr>
          </a:p>
          <a:p>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Impala</a:t>
            </a:r>
            <a:r>
              <a:rPr lang="pt-BR" sz="1200" b="0" i="0" kern="1200" dirty="0" smtClean="0">
                <a:solidFill>
                  <a:schemeClr val="tx1"/>
                </a:solidFill>
                <a:effectLst/>
                <a:latin typeface="+mn-lt"/>
                <a:ea typeface="+mn-ea"/>
                <a:cs typeface="+mn-cs"/>
              </a:rPr>
              <a:t> é um mecanismo de consulta que é executado no Apache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O projeto foi anunciado em outubro de 2012 </a:t>
            </a:r>
          </a:p>
          <a:p>
            <a:endParaRPr lang="pt-BR" sz="1200" b="0" i="0" kern="1200" baseline="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Características incluem:</a:t>
            </a:r>
          </a:p>
          <a:p>
            <a:r>
              <a:rPr lang="pt-BR" sz="1200" b="0" i="0" kern="1200" dirty="0" smtClean="0">
                <a:solidFill>
                  <a:schemeClr val="tx1"/>
                </a:solidFill>
                <a:effectLst/>
                <a:latin typeface="+mn-lt"/>
                <a:ea typeface="+mn-ea"/>
                <a:cs typeface="+mn-cs"/>
              </a:rPr>
              <a:t>Suporta </a:t>
            </a:r>
            <a:r>
              <a:rPr lang="pt-BR" sz="1200" b="0" i="0" u="none" strike="noStrike" kern="1200" dirty="0" smtClean="0">
                <a:solidFill>
                  <a:schemeClr val="tx1"/>
                </a:solidFill>
                <a:effectLst/>
                <a:latin typeface="+mn-lt"/>
                <a:ea typeface="+mn-ea"/>
                <a:cs typeface="+mn-cs"/>
                <a:hlinkClick r:id="rId7" tooltip="HDFS"/>
              </a:rPr>
              <a:t>HDFS</a:t>
            </a:r>
            <a:r>
              <a:rPr lang="pt-BR" sz="1200" b="0" i="0" kern="1200" dirty="0" smtClean="0">
                <a:solidFill>
                  <a:schemeClr val="tx1"/>
                </a:solidFill>
                <a:effectLst/>
                <a:latin typeface="+mn-lt"/>
                <a:ea typeface="+mn-ea"/>
                <a:cs typeface="+mn-cs"/>
              </a:rPr>
              <a:t> e armazenamento </a:t>
            </a:r>
            <a:r>
              <a:rPr lang="pt-BR" sz="1200" b="0" i="0" u="none" strike="noStrike" kern="1200" dirty="0" smtClean="0">
                <a:solidFill>
                  <a:schemeClr val="tx1"/>
                </a:solidFill>
                <a:effectLst/>
                <a:latin typeface="+mn-lt"/>
                <a:ea typeface="+mn-ea"/>
                <a:cs typeface="+mn-cs"/>
                <a:hlinkClick r:id="rId8" tooltip="Apache HBase"/>
              </a:rPr>
              <a:t>Apache </a:t>
            </a:r>
            <a:r>
              <a:rPr lang="pt-BR" sz="1200" b="0" i="0" u="none" strike="noStrike" kern="1200" dirty="0" err="1" smtClean="0">
                <a:solidFill>
                  <a:schemeClr val="tx1"/>
                </a:solidFill>
                <a:effectLst/>
                <a:latin typeface="+mn-lt"/>
                <a:ea typeface="+mn-ea"/>
                <a:cs typeface="+mn-cs"/>
                <a:hlinkClick r:id="rId8" tooltip="Apache HBase"/>
              </a:rPr>
              <a:t>HBase</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Lê os formatos de arquivo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incluindo texto, </a:t>
            </a:r>
            <a:r>
              <a:rPr lang="pt-BR" sz="1200" b="0" i="0" u="none" strike="noStrike" kern="1200" dirty="0" smtClean="0">
                <a:solidFill>
                  <a:schemeClr val="tx1"/>
                </a:solidFill>
                <a:effectLst/>
                <a:latin typeface="+mn-lt"/>
                <a:ea typeface="+mn-ea"/>
                <a:cs typeface="+mn-cs"/>
                <a:hlinkClick r:id="rId9" tooltip="Lempel-Ziv-Oberhumer"/>
              </a:rPr>
              <a:t>LZO</a:t>
            </a:r>
            <a:r>
              <a:rPr lang="pt-BR" sz="1200" b="0" i="0" kern="1200" dirty="0" smtClean="0">
                <a:solidFill>
                  <a:schemeClr val="tx1"/>
                </a:solidFill>
                <a:effectLst/>
                <a:latin typeface="+mn-lt"/>
                <a:ea typeface="+mn-ea"/>
                <a:cs typeface="+mn-cs"/>
              </a:rPr>
              <a:t> , </a:t>
            </a:r>
            <a:r>
              <a:rPr lang="pt-BR" sz="1200" b="0" i="0" u="none" strike="noStrike" kern="1200" dirty="0" err="1" smtClean="0">
                <a:solidFill>
                  <a:schemeClr val="tx1"/>
                </a:solidFill>
                <a:effectLst/>
                <a:latin typeface="+mn-lt"/>
                <a:ea typeface="+mn-ea"/>
                <a:cs typeface="+mn-cs"/>
                <a:hlinkClick r:id="rId10" tooltip="SequenceFile (a página não existe)"/>
              </a:rPr>
              <a:t>SequenceFile</a:t>
            </a:r>
            <a:r>
              <a:rPr lang="pt-BR" sz="1200" b="0" i="0" kern="1200" dirty="0" smtClean="0">
                <a:solidFill>
                  <a:schemeClr val="tx1"/>
                </a:solidFill>
                <a:effectLst/>
                <a:latin typeface="+mn-lt"/>
                <a:ea typeface="+mn-ea"/>
                <a:cs typeface="+mn-cs"/>
              </a:rPr>
              <a:t> , </a:t>
            </a:r>
            <a:r>
              <a:rPr lang="pt-BR" sz="1200" b="0" i="0" u="none" strike="noStrike" kern="1200" dirty="0" err="1" smtClean="0">
                <a:solidFill>
                  <a:schemeClr val="tx1"/>
                </a:solidFill>
                <a:effectLst/>
                <a:latin typeface="+mn-lt"/>
                <a:ea typeface="+mn-ea"/>
                <a:cs typeface="+mn-cs"/>
                <a:hlinkClick r:id="rId11" tooltip="Apache Avro"/>
              </a:rPr>
              <a:t>Avro</a:t>
            </a:r>
            <a:r>
              <a:rPr lang="pt-BR" sz="1200" b="0" i="0" kern="1200" dirty="0" smtClean="0">
                <a:solidFill>
                  <a:schemeClr val="tx1"/>
                </a:solidFill>
                <a:effectLst/>
                <a:latin typeface="+mn-lt"/>
                <a:ea typeface="+mn-ea"/>
                <a:cs typeface="+mn-cs"/>
              </a:rPr>
              <a:t> , </a:t>
            </a:r>
            <a:r>
              <a:rPr lang="pt-BR" sz="1200" b="0" i="0" u="none" strike="noStrike" kern="1200" dirty="0" err="1" smtClean="0">
                <a:solidFill>
                  <a:schemeClr val="tx1"/>
                </a:solidFill>
                <a:effectLst/>
                <a:latin typeface="+mn-lt"/>
                <a:ea typeface="+mn-ea"/>
                <a:cs typeface="+mn-cs"/>
                <a:hlinkClick r:id="rId12" tooltip="RCFile"/>
              </a:rPr>
              <a:t>RCFile</a:t>
            </a:r>
            <a:r>
              <a:rPr lang="pt-BR" sz="1200" b="0" i="0" kern="1200" dirty="0" smtClean="0">
                <a:solidFill>
                  <a:schemeClr val="tx1"/>
                </a:solidFill>
                <a:effectLst/>
                <a:latin typeface="+mn-lt"/>
                <a:ea typeface="+mn-ea"/>
                <a:cs typeface="+mn-cs"/>
              </a:rPr>
              <a:t> e </a:t>
            </a:r>
            <a:r>
              <a:rPr lang="pt-BR" sz="1200" b="0" i="0" u="none" strike="noStrike" kern="1200" dirty="0" smtClean="0">
                <a:solidFill>
                  <a:schemeClr val="tx1"/>
                </a:solidFill>
                <a:effectLst/>
                <a:latin typeface="+mn-lt"/>
                <a:ea typeface="+mn-ea"/>
                <a:cs typeface="+mn-cs"/>
                <a:hlinkClick r:id="rId13" tooltip="Parquet Apache"/>
              </a:rPr>
              <a:t>Parquet</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Suporta segurança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 </a:t>
            </a:r>
            <a:r>
              <a:rPr lang="pt-BR" sz="1200" b="0" i="0" u="none" strike="noStrike" kern="1200" dirty="0" smtClean="0">
                <a:solidFill>
                  <a:schemeClr val="tx1"/>
                </a:solidFill>
                <a:effectLst/>
                <a:latin typeface="+mn-lt"/>
                <a:ea typeface="+mn-ea"/>
                <a:cs typeface="+mn-cs"/>
                <a:hlinkClick r:id="rId14" tooltip="Kerberos (protocolo)"/>
              </a:rPr>
              <a:t>autenticação </a:t>
            </a:r>
            <a:r>
              <a:rPr lang="pt-BR" sz="1200" b="0" i="0" u="none" strike="noStrike" kern="1200" dirty="0" err="1" smtClean="0">
                <a:solidFill>
                  <a:schemeClr val="tx1"/>
                </a:solidFill>
                <a:effectLst/>
                <a:latin typeface="+mn-lt"/>
                <a:ea typeface="+mn-ea"/>
                <a:cs typeface="+mn-cs"/>
                <a:hlinkClick r:id="rId14" tooltip="Kerberos (protocolo)"/>
              </a:rPr>
              <a:t>Kerberos</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Autorização baseada em papéis com </a:t>
            </a:r>
            <a:r>
              <a:rPr lang="pt-BR" sz="1200" b="0" i="0" u="none" strike="noStrike" kern="1200" dirty="0" smtClean="0">
                <a:solidFill>
                  <a:schemeClr val="tx1"/>
                </a:solidFill>
                <a:effectLst/>
                <a:latin typeface="+mn-lt"/>
                <a:ea typeface="+mn-ea"/>
                <a:cs typeface="+mn-cs"/>
                <a:hlinkClick r:id="rId15" tooltip="Apache Sentry (a página não existe)"/>
              </a:rPr>
              <a:t>Apache </a:t>
            </a:r>
            <a:r>
              <a:rPr lang="pt-BR" sz="1200" b="0" i="0" u="none" strike="noStrike" kern="1200" dirty="0" err="1" smtClean="0">
                <a:solidFill>
                  <a:schemeClr val="tx1"/>
                </a:solidFill>
                <a:effectLst/>
                <a:latin typeface="+mn-lt"/>
                <a:ea typeface="+mn-ea"/>
                <a:cs typeface="+mn-cs"/>
                <a:hlinkClick r:id="rId15" tooltip="Apache Sentry (a página não existe)"/>
              </a:rPr>
              <a:t>Sentry</a:t>
            </a:r>
            <a:r>
              <a:rPr lang="pt-BR" sz="1200" b="0"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Usa </a:t>
            </a:r>
            <a:r>
              <a:rPr lang="pt-BR" sz="1200" b="0" i="0" kern="1200" dirty="0" err="1" smtClean="0">
                <a:solidFill>
                  <a:schemeClr val="tx1"/>
                </a:solidFill>
                <a:effectLst/>
                <a:latin typeface="+mn-lt"/>
                <a:ea typeface="+mn-ea"/>
                <a:cs typeface="+mn-cs"/>
              </a:rPr>
              <a:t>metadados</a:t>
            </a:r>
            <a:r>
              <a:rPr lang="pt-BR" sz="1200" b="0" i="0" kern="1200" dirty="0" smtClean="0">
                <a:solidFill>
                  <a:schemeClr val="tx1"/>
                </a:solidFill>
                <a:effectLst/>
                <a:latin typeface="+mn-lt"/>
                <a:ea typeface="+mn-ea"/>
                <a:cs typeface="+mn-cs"/>
              </a:rPr>
              <a:t>, driver </a:t>
            </a:r>
            <a:r>
              <a:rPr lang="pt-BR" sz="1200" b="0" i="0" u="none" strike="noStrike" kern="1200" dirty="0" smtClean="0">
                <a:solidFill>
                  <a:schemeClr val="tx1"/>
                </a:solidFill>
                <a:effectLst/>
                <a:latin typeface="+mn-lt"/>
                <a:ea typeface="+mn-ea"/>
                <a:cs typeface="+mn-cs"/>
                <a:hlinkClick r:id="rId16" tooltip="ODBC"/>
              </a:rPr>
              <a:t>ODBC</a:t>
            </a:r>
            <a:r>
              <a:rPr lang="pt-BR" sz="1200" b="0" i="0" kern="1200" dirty="0" smtClean="0">
                <a:solidFill>
                  <a:schemeClr val="tx1"/>
                </a:solidFill>
                <a:effectLst/>
                <a:latin typeface="+mn-lt"/>
                <a:ea typeface="+mn-ea"/>
                <a:cs typeface="+mn-cs"/>
              </a:rPr>
              <a:t> e sintaxe SQL da </a:t>
            </a:r>
            <a:r>
              <a:rPr lang="pt-BR" sz="1200" b="0" i="0" u="none" strike="noStrike" kern="1200" dirty="0" smtClean="0">
                <a:solidFill>
                  <a:schemeClr val="tx1"/>
                </a:solidFill>
                <a:effectLst/>
                <a:latin typeface="+mn-lt"/>
                <a:ea typeface="+mn-ea"/>
                <a:cs typeface="+mn-cs"/>
                <a:hlinkClick r:id="rId17" tooltip="Colmeia Apache"/>
              </a:rPr>
              <a:t>Colmeia</a:t>
            </a:r>
            <a:r>
              <a:rPr lang="pt-BR" sz="1200" b="0" i="0" kern="1200" dirty="0" smtClean="0">
                <a:solidFill>
                  <a:schemeClr val="tx1"/>
                </a:solidFill>
                <a:effectLst/>
                <a:latin typeface="+mn-lt"/>
                <a:ea typeface="+mn-ea"/>
                <a:cs typeface="+mn-cs"/>
              </a:rPr>
              <a:t> do </a:t>
            </a:r>
            <a:r>
              <a:rPr lang="pt-BR" sz="1200" b="0" i="0" u="none" strike="noStrike" kern="1200" dirty="0" smtClean="0">
                <a:solidFill>
                  <a:schemeClr val="tx1"/>
                </a:solidFill>
                <a:effectLst/>
                <a:latin typeface="+mn-lt"/>
                <a:ea typeface="+mn-ea"/>
                <a:cs typeface="+mn-cs"/>
                <a:hlinkClick r:id="rId17" tooltip="Colmeia Apache"/>
              </a:rPr>
              <a:t>Apache</a:t>
            </a:r>
            <a:r>
              <a:rPr lang="pt-BR" sz="1200" b="0" i="0" kern="1200" dirty="0" smtClean="0">
                <a:solidFill>
                  <a:schemeClr val="tx1"/>
                </a:solidFill>
                <a:effectLst/>
                <a:latin typeface="+mn-lt"/>
                <a:ea typeface="+mn-ea"/>
                <a:cs typeface="+mn-cs"/>
              </a:rPr>
              <a:t> </a:t>
            </a:r>
          </a:p>
          <a:p>
            <a:endParaRPr lang="en-GB" b="0" baseline="0" dirty="0" smtClean="0">
              <a:latin typeface="Arial" panose="020B0604020202020204" pitchFamily="34" charset="0"/>
              <a:cs typeface="Arial" panose="020B0604020202020204" pitchFamily="34" charset="0"/>
            </a:endParaRPr>
          </a:p>
          <a:p>
            <a:r>
              <a:rPr lang="pt-BR" sz="1200" b="1" i="0" kern="1200" dirty="0" err="1" smtClean="0">
                <a:solidFill>
                  <a:schemeClr val="tx1"/>
                </a:solidFill>
                <a:effectLst/>
                <a:latin typeface="+mn-lt"/>
                <a:ea typeface="+mn-ea"/>
                <a:cs typeface="+mn-cs"/>
              </a:rPr>
              <a:t>Hue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User</a:t>
            </a:r>
            <a:r>
              <a:rPr lang="pt-BR" sz="1200" b="0" i="0" kern="1200" dirty="0" smtClean="0">
                <a:solidFill>
                  <a:schemeClr val="tx1"/>
                </a:solidFill>
                <a:effectLst/>
                <a:latin typeface="+mn-lt"/>
                <a:ea typeface="+mn-ea"/>
                <a:cs typeface="+mn-cs"/>
              </a:rPr>
              <a:t> Experience) é uma interface da Web de </a:t>
            </a:r>
            <a:r>
              <a:rPr lang="pt-BR" sz="1200" b="0" i="0" u="none" strike="noStrike" kern="1200" dirty="0" smtClean="0">
                <a:solidFill>
                  <a:schemeClr val="tx1"/>
                </a:solidFill>
                <a:effectLst/>
                <a:latin typeface="+mn-lt"/>
                <a:ea typeface="+mn-ea"/>
                <a:cs typeface="+mn-cs"/>
                <a:hlinkClick r:id="rId18" tooltip="Código aberto"/>
              </a:rPr>
              <a:t>código aberto</a:t>
            </a:r>
            <a:r>
              <a:rPr lang="pt-BR" sz="1200" b="0" i="0" kern="1200" dirty="0" smtClean="0">
                <a:solidFill>
                  <a:schemeClr val="tx1"/>
                </a:solidFill>
                <a:effectLst/>
                <a:latin typeface="+mn-lt"/>
                <a:ea typeface="+mn-ea"/>
                <a:cs typeface="+mn-cs"/>
              </a:rPr>
              <a:t> que suporta </a:t>
            </a:r>
            <a:r>
              <a:rPr lang="pt-BR" sz="1200" b="0" i="0" u="none" strike="noStrike" kern="1200" dirty="0" smtClean="0">
                <a:solidFill>
                  <a:schemeClr val="tx1"/>
                </a:solidFill>
                <a:effectLst/>
                <a:latin typeface="+mn-lt"/>
                <a:ea typeface="+mn-ea"/>
                <a:cs typeface="+mn-cs"/>
                <a:hlinkClick r:id="rId19" tooltip="Apache Hadoop"/>
              </a:rPr>
              <a:t>Apache </a:t>
            </a:r>
            <a:r>
              <a:rPr lang="pt-BR" sz="1200" b="0" i="0" u="none" strike="noStrike" kern="1200" dirty="0" err="1" smtClean="0">
                <a:solidFill>
                  <a:schemeClr val="tx1"/>
                </a:solidFill>
                <a:effectLst/>
                <a:latin typeface="+mn-lt"/>
                <a:ea typeface="+mn-ea"/>
                <a:cs typeface="+mn-cs"/>
                <a:hlinkClick r:id="rId19" tooltip="Apache Hadoop"/>
              </a:rPr>
              <a:t>Hadoop</a:t>
            </a:r>
            <a:r>
              <a:rPr lang="pt-BR" sz="1200" b="0" i="0" kern="1200" dirty="0" smtClean="0">
                <a:solidFill>
                  <a:schemeClr val="tx1"/>
                </a:solidFill>
                <a:effectLst/>
                <a:latin typeface="+mn-lt"/>
                <a:ea typeface="+mn-ea"/>
                <a:cs typeface="+mn-cs"/>
              </a:rPr>
              <a:t> e seu ecossistema, licenciado sob a licença Apache v2. </a:t>
            </a:r>
          </a:p>
          <a:p>
            <a:endParaRPr lang="pt-BR" sz="1200" b="0" i="0" kern="1200" baseline="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SQL </a:t>
            </a:r>
            <a:r>
              <a:rPr lang="pt-BR" sz="1200" b="0" i="0" kern="1200" dirty="0" err="1" smtClean="0">
                <a:solidFill>
                  <a:schemeClr val="tx1"/>
                </a:solidFill>
                <a:effectLst/>
                <a:latin typeface="+mn-lt"/>
                <a:ea typeface="+mn-ea"/>
                <a:cs typeface="+mn-cs"/>
              </a:rPr>
              <a:t>editors</a:t>
            </a:r>
            <a:r>
              <a:rPr lang="pt-BR" sz="1200" b="0" i="0" kern="1200" dirty="0" smtClean="0">
                <a:solidFill>
                  <a:schemeClr val="tx1"/>
                </a:solidFill>
                <a:effectLst/>
                <a:latin typeface="+mn-lt"/>
                <a:ea typeface="+mn-ea"/>
                <a:cs typeface="+mn-cs"/>
              </a:rPr>
              <a:t> for Apache </a:t>
            </a:r>
            <a:r>
              <a:rPr lang="pt-BR" sz="1200" b="0" i="0" kern="1200" dirty="0" err="1" smtClean="0">
                <a:solidFill>
                  <a:schemeClr val="tx1"/>
                </a:solidFill>
                <a:effectLst/>
                <a:latin typeface="+mn-lt"/>
                <a:ea typeface="+mn-ea"/>
                <a:cs typeface="+mn-cs"/>
              </a:rPr>
              <a:t>Hive</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Impala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incubating</a:t>
            </a:r>
            <a:r>
              <a:rPr lang="pt-BR" sz="1200" b="0" i="0" kern="1200" dirty="0" smtClean="0">
                <a:solidFill>
                  <a:schemeClr val="tx1"/>
                </a:solidFill>
                <a:effectLst/>
                <a:latin typeface="+mn-lt"/>
                <a:ea typeface="+mn-ea"/>
                <a:cs typeface="+mn-cs"/>
              </a:rPr>
              <a:t>), MySQL, Oracle, </a:t>
            </a:r>
            <a:r>
              <a:rPr lang="pt-BR" sz="1200" b="0" i="0" kern="1200" dirty="0" err="1" smtClean="0">
                <a:solidFill>
                  <a:schemeClr val="tx1"/>
                </a:solidFill>
                <a:effectLst/>
                <a:latin typeface="+mn-lt"/>
                <a:ea typeface="+mn-ea"/>
                <a:cs typeface="+mn-cs"/>
              </a:rPr>
              <a:t>PostgreSQL</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SparkSQL</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SQL, Apache Phoenix...</a:t>
            </a:r>
          </a:p>
          <a:p>
            <a:r>
              <a:rPr lang="pt-BR" sz="1200" b="0" i="0" kern="1200" dirty="0" err="1" smtClean="0">
                <a:solidFill>
                  <a:schemeClr val="tx1"/>
                </a:solidFill>
                <a:effectLst/>
                <a:latin typeface="+mn-lt"/>
                <a:ea typeface="+mn-ea"/>
                <a:cs typeface="+mn-cs"/>
              </a:rPr>
              <a:t>Dynamic</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Search</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dashboards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with</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Solr</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Apache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and</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notebooks</a:t>
            </a:r>
          </a:p>
          <a:p>
            <a:r>
              <a:rPr lang="pt-BR" sz="1200" b="0" i="0" kern="1200" dirty="0" err="1" smtClean="0">
                <a:solidFill>
                  <a:schemeClr val="tx1"/>
                </a:solidFill>
                <a:effectLst/>
                <a:latin typeface="+mn-lt"/>
                <a:ea typeface="+mn-ea"/>
                <a:cs typeface="+mn-cs"/>
              </a:rPr>
              <a:t>Scheduling</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of</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jobs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and</a:t>
            </a:r>
            <a:r>
              <a:rPr lang="pt-BR" sz="1200" b="0" i="0" kern="1200" dirty="0" smtClean="0">
                <a:solidFill>
                  <a:schemeClr val="tx1"/>
                </a:solidFill>
                <a:effectLst/>
                <a:latin typeface="+mn-lt"/>
                <a:ea typeface="+mn-ea"/>
                <a:cs typeface="+mn-cs"/>
              </a:rPr>
              <a:t> workflows </a:t>
            </a:r>
            <a:r>
              <a:rPr lang="pt-BR" sz="1200" b="0" i="0" kern="1200" dirty="0" err="1" smtClean="0">
                <a:solidFill>
                  <a:schemeClr val="tx1"/>
                </a:solidFill>
                <a:effectLst/>
                <a:latin typeface="+mn-lt"/>
                <a:ea typeface="+mn-ea"/>
                <a:cs typeface="+mn-cs"/>
              </a:rPr>
              <a:t>through</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an</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Oozie</a:t>
            </a:r>
            <a:r>
              <a:rPr lang="pt-BR" sz="1200" b="0" i="0" kern="1200" dirty="0" smtClean="0">
                <a:solidFill>
                  <a:schemeClr val="tx1"/>
                </a:solidFill>
                <a:effectLst/>
                <a:latin typeface="+mn-lt"/>
                <a:ea typeface="+mn-ea"/>
                <a:cs typeface="+mn-cs"/>
              </a:rPr>
              <a:t> Editor </a:t>
            </a:r>
            <a:r>
              <a:rPr lang="pt-BR" sz="1200" b="0" i="0" kern="1200" dirty="0" err="1" smtClean="0">
                <a:solidFill>
                  <a:schemeClr val="tx1"/>
                </a:solidFill>
                <a:effectLst/>
                <a:latin typeface="+mn-lt"/>
                <a:ea typeface="+mn-ea"/>
                <a:cs typeface="+mn-cs"/>
              </a:rPr>
              <a:t>and</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Dashboard</a:t>
            </a:r>
            <a:endParaRPr lang="pt-BR" sz="1200" b="0" i="0" kern="1200" dirty="0" smtClean="0">
              <a:solidFill>
                <a:schemeClr val="tx1"/>
              </a:solidFill>
              <a:effectLst/>
              <a:latin typeface="+mn-lt"/>
              <a:ea typeface="+mn-ea"/>
              <a:cs typeface="+mn-cs"/>
            </a:endParaRPr>
          </a:p>
          <a:p>
            <a:endParaRPr lang="en-GB" b="0" baseline="0" dirty="0" smtClean="0">
              <a:latin typeface="Arial" panose="020B0604020202020204" pitchFamily="34" charset="0"/>
              <a:cs typeface="Arial" panose="020B0604020202020204" pitchFamily="34" charset="0"/>
            </a:endParaRPr>
          </a:p>
          <a:p>
            <a:endParaRPr lang="en-GB" b="0" baseline="0" dirty="0" smtClean="0">
              <a:latin typeface="Arial" panose="020B0604020202020204" pitchFamily="34" charset="0"/>
              <a:cs typeface="Arial" panose="020B0604020202020204" pitchFamily="34" charset="0"/>
            </a:endParaRPr>
          </a:p>
          <a:p>
            <a:endParaRPr lang="en-GB" b="0" baseline="0" dirty="0" smtClean="0">
              <a:latin typeface="Arial" panose="020B0604020202020204" pitchFamily="34" charset="0"/>
              <a:cs typeface="Arial" panose="020B0604020202020204" pitchFamily="34" charset="0"/>
            </a:endParaRP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11</a:t>
            </a:fld>
            <a:endParaRPr lang="en-GB"/>
          </a:p>
        </p:txBody>
      </p:sp>
    </p:spTree>
    <p:extLst>
      <p:ext uri="{BB962C8B-B14F-4D97-AF65-F5344CB8AC3E}">
        <p14:creationId xmlns:p14="http://schemas.microsoft.com/office/powerpoint/2010/main" val="3148387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i="0" kern="1200" dirty="0" smtClean="0">
                <a:solidFill>
                  <a:schemeClr val="tx1"/>
                </a:solidFill>
                <a:effectLst/>
                <a:latin typeface="+mn-lt"/>
                <a:ea typeface="+mn-ea"/>
                <a:cs typeface="+mn-cs"/>
              </a:rPr>
              <a:t>A </a:t>
            </a:r>
            <a:r>
              <a:rPr lang="pt-BR" sz="1200" b="1" i="0" kern="1200" dirty="0" err="1" smtClean="0">
                <a:solidFill>
                  <a:schemeClr val="tx1"/>
                </a:solidFill>
                <a:effectLst/>
                <a:latin typeface="+mn-lt"/>
                <a:ea typeface="+mn-ea"/>
                <a:cs typeface="+mn-cs"/>
              </a:rPr>
              <a:t>Isilon</a:t>
            </a:r>
            <a:r>
              <a:rPr lang="pt-BR" sz="1200" b="0" i="0" kern="1200" dirty="0" smtClean="0">
                <a:solidFill>
                  <a:schemeClr val="tx1"/>
                </a:solidFill>
                <a:effectLst/>
                <a:latin typeface="+mn-lt"/>
                <a:ea typeface="+mn-ea"/>
                <a:cs typeface="+mn-cs"/>
              </a:rPr>
              <a:t> é uma plataforma de </a:t>
            </a:r>
            <a:r>
              <a:rPr lang="pt-BR" sz="1200" b="0" i="0" u="none" strike="noStrike" kern="1200" dirty="0" smtClean="0">
                <a:solidFill>
                  <a:schemeClr val="tx1"/>
                </a:solidFill>
                <a:effectLst/>
                <a:latin typeface="+mn-lt"/>
                <a:ea typeface="+mn-ea"/>
                <a:cs typeface="+mn-cs"/>
                <a:hlinkClick r:id="rId3" tooltip="Armazenamento em rede"/>
              </a:rPr>
              <a:t>armazenamento em rede</a:t>
            </a:r>
            <a:r>
              <a:rPr lang="pt-BR" sz="1200" b="0" i="0" kern="1200" dirty="0" smtClean="0">
                <a:solidFill>
                  <a:schemeClr val="tx1"/>
                </a:solidFill>
                <a:effectLst/>
                <a:latin typeface="+mn-lt"/>
                <a:ea typeface="+mn-ea"/>
                <a:cs typeface="+mn-cs"/>
              </a:rPr>
              <a:t> , oferecida pela </a:t>
            </a:r>
            <a:r>
              <a:rPr lang="pt-BR" sz="1200" b="0" i="0" u="none" strike="noStrike" kern="1200" dirty="0" smtClean="0">
                <a:solidFill>
                  <a:schemeClr val="tx1"/>
                </a:solidFill>
                <a:effectLst/>
                <a:latin typeface="+mn-lt"/>
                <a:ea typeface="+mn-ea"/>
                <a:cs typeface="+mn-cs"/>
                <a:hlinkClick r:id="rId4" tooltip="EMC Corporation"/>
              </a:rPr>
              <a:t>EMC Corporation</a:t>
            </a:r>
            <a:r>
              <a:rPr lang="pt-BR" sz="1200" b="0" i="0" kern="1200" dirty="0" smtClean="0">
                <a:solidFill>
                  <a:schemeClr val="tx1"/>
                </a:solidFill>
                <a:effectLst/>
                <a:latin typeface="+mn-lt"/>
                <a:ea typeface="+mn-ea"/>
                <a:cs typeface="+mn-cs"/>
              </a:rPr>
              <a:t> para armazenamento, backup e arquivamento de </a:t>
            </a:r>
            <a:r>
              <a:rPr lang="pt-BR" sz="1200" b="0" i="0" u="none" strike="noStrike" kern="1200" dirty="0" smtClean="0">
                <a:solidFill>
                  <a:schemeClr val="tx1"/>
                </a:solidFill>
                <a:effectLst/>
                <a:latin typeface="+mn-lt"/>
                <a:ea typeface="+mn-ea"/>
                <a:cs typeface="+mn-cs"/>
                <a:hlinkClick r:id="rId5" tooltip="Dados não estruturados"/>
              </a:rPr>
              <a:t>dados não estruturados</a:t>
            </a:r>
            <a:r>
              <a:rPr lang="pt-BR" sz="1200" b="0" i="0" kern="1200" dirty="0" smtClean="0">
                <a:solidFill>
                  <a:schemeClr val="tx1"/>
                </a:solidFill>
                <a:effectLst/>
                <a:latin typeface="+mn-lt"/>
                <a:ea typeface="+mn-ea"/>
                <a:cs typeface="+mn-cs"/>
              </a:rPr>
              <a:t> de alto volume. </a:t>
            </a:r>
            <a:r>
              <a:rPr lang="pt-BR" sz="1200" b="0" i="0" u="none" strike="noStrike" kern="1200" baseline="30000" dirty="0" smtClean="0">
                <a:solidFill>
                  <a:schemeClr val="tx1"/>
                </a:solidFill>
                <a:effectLst/>
                <a:latin typeface="+mn-lt"/>
                <a:ea typeface="+mn-ea"/>
                <a:cs typeface="+mn-cs"/>
                <a:hlinkClick r:id="rId6"/>
              </a:rPr>
              <a:t>[1]</a:t>
            </a:r>
            <a:r>
              <a:rPr lang="pt-BR" sz="1200" b="0" i="0" kern="1200" dirty="0" smtClean="0">
                <a:solidFill>
                  <a:schemeClr val="tx1"/>
                </a:solidFill>
                <a:effectLst/>
                <a:latin typeface="+mn-lt"/>
                <a:ea typeface="+mn-ea"/>
                <a:cs typeface="+mn-cs"/>
              </a:rPr>
              <a:t> Ele fornece uma matriz de armazenamento baseada em cluster baseada em hardware padrão do setor e é escalável para 50 </a:t>
            </a:r>
            <a:r>
              <a:rPr lang="pt-BR" sz="1200" b="0" i="0" u="none" strike="noStrike" kern="1200" dirty="0" err="1" smtClean="0">
                <a:solidFill>
                  <a:schemeClr val="tx1"/>
                </a:solidFill>
                <a:effectLst/>
                <a:latin typeface="+mn-lt"/>
                <a:ea typeface="+mn-ea"/>
                <a:cs typeface="+mn-cs"/>
                <a:hlinkClick r:id="rId7" tooltip="Petabyte"/>
              </a:rPr>
              <a:t>petabytes</a:t>
            </a:r>
            <a:r>
              <a:rPr lang="pt-BR" sz="1200" b="0" i="0" kern="1200" dirty="0" smtClean="0">
                <a:solidFill>
                  <a:schemeClr val="tx1"/>
                </a:solidFill>
                <a:effectLst/>
                <a:latin typeface="+mn-lt"/>
                <a:ea typeface="+mn-ea"/>
                <a:cs typeface="+mn-cs"/>
              </a:rPr>
              <a:t> em um único sistema de arquivos usando seu </a:t>
            </a:r>
            <a:r>
              <a:rPr lang="pt-BR" sz="1200" b="0" i="0" u="none" strike="noStrike" kern="1200" dirty="0" smtClean="0">
                <a:solidFill>
                  <a:schemeClr val="tx1"/>
                </a:solidFill>
                <a:effectLst/>
                <a:latin typeface="+mn-lt"/>
                <a:ea typeface="+mn-ea"/>
                <a:cs typeface="+mn-cs"/>
                <a:hlinkClick r:id="rId8" tooltip="Sistema de arquivo"/>
              </a:rPr>
              <a:t>sistema de arquivos</a:t>
            </a:r>
            <a:r>
              <a:rPr lang="pt-BR" sz="1200" b="0" i="0" kern="1200" dirty="0" smtClean="0">
                <a:solidFill>
                  <a:schemeClr val="tx1"/>
                </a:solidFill>
                <a:effectLst/>
                <a:latin typeface="+mn-lt"/>
                <a:ea typeface="+mn-ea"/>
                <a:cs typeface="+mn-cs"/>
              </a:rPr>
              <a:t> </a:t>
            </a:r>
            <a:r>
              <a:rPr lang="pt-BR" sz="1200" b="0" i="0" u="none" strike="noStrike" kern="1200" dirty="0" err="1" smtClean="0">
                <a:solidFill>
                  <a:schemeClr val="tx1"/>
                </a:solidFill>
                <a:effectLst/>
                <a:latin typeface="+mn-lt"/>
                <a:ea typeface="+mn-ea"/>
                <a:cs typeface="+mn-cs"/>
                <a:hlinkClick r:id="rId9" tooltip="OneFS"/>
              </a:rPr>
              <a:t>OneFS</a:t>
            </a:r>
            <a:r>
              <a:rPr lang="pt-BR" sz="1200" b="0" i="0" kern="1200" dirty="0" smtClean="0">
                <a:solidFill>
                  <a:schemeClr val="tx1"/>
                </a:solidFill>
                <a:effectLst/>
                <a:latin typeface="+mn-lt"/>
                <a:ea typeface="+mn-ea"/>
                <a:cs typeface="+mn-cs"/>
              </a:rPr>
              <a:t> com o </a:t>
            </a:r>
            <a:r>
              <a:rPr lang="pt-BR" sz="1200" b="0" i="0" u="none" strike="noStrike" kern="1200" dirty="0" err="1" smtClean="0">
                <a:solidFill>
                  <a:schemeClr val="tx1"/>
                </a:solidFill>
                <a:effectLst/>
                <a:latin typeface="+mn-lt"/>
                <a:ea typeface="+mn-ea"/>
                <a:cs typeface="+mn-cs"/>
                <a:hlinkClick r:id="rId10" tooltip="FreeBSD"/>
              </a:rPr>
              <a:t>FreeBSD</a:t>
            </a:r>
            <a:r>
              <a:rPr lang="pt-BR" sz="1200" b="0" i="0" kern="1200" dirty="0" smtClean="0">
                <a:solidFill>
                  <a:schemeClr val="tx1"/>
                </a:solidFill>
                <a:effectLst/>
                <a:latin typeface="+mn-lt"/>
                <a:ea typeface="+mn-ea"/>
                <a:cs typeface="+mn-cs"/>
              </a:rPr>
              <a:t> . </a:t>
            </a:r>
            <a:r>
              <a:rPr lang="pt-BR" sz="1200" b="0" i="0" u="none" strike="noStrike" kern="1200" baseline="30000" dirty="0" smtClean="0">
                <a:solidFill>
                  <a:schemeClr val="tx1"/>
                </a:solidFill>
                <a:effectLst/>
                <a:latin typeface="+mn-lt"/>
                <a:ea typeface="+mn-ea"/>
                <a:cs typeface="+mn-cs"/>
                <a:hlinkClick r:id="rId11"/>
              </a:rPr>
              <a:t>[2]</a:t>
            </a:r>
            <a:endParaRPr lang="pt-BR" sz="1200" b="0" i="0" u="none" strike="noStrike" kern="1200" baseline="300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Ofertas recentes entre a EMC </a:t>
            </a:r>
            <a:r>
              <a:rPr lang="pt-BR" sz="1200" b="0" i="0" kern="1200" dirty="0" err="1" smtClean="0">
                <a:solidFill>
                  <a:schemeClr val="tx1"/>
                </a:solidFill>
                <a:effectLst/>
                <a:latin typeface="+mn-lt"/>
                <a:ea typeface="+mn-ea"/>
                <a:cs typeface="+mn-cs"/>
              </a:rPr>
              <a:t>ea</a:t>
            </a:r>
            <a:r>
              <a:rPr lang="pt-BR" sz="1200" b="0" i="0" kern="1200" dirty="0" smtClean="0">
                <a:solidFill>
                  <a:schemeClr val="tx1"/>
                </a:solidFill>
                <a:effectLst/>
                <a:latin typeface="+mn-lt"/>
                <a:ea typeface="+mn-ea"/>
                <a:cs typeface="+mn-cs"/>
              </a:rPr>
              <a:t> </a:t>
            </a:r>
            <a:r>
              <a:rPr lang="pt-BR" sz="1200" b="0" i="0" u="none" strike="noStrike" kern="1200" dirty="0" err="1" smtClean="0">
                <a:solidFill>
                  <a:schemeClr val="tx1"/>
                </a:solidFill>
                <a:effectLst/>
                <a:latin typeface="+mn-lt"/>
                <a:ea typeface="+mn-ea"/>
                <a:cs typeface="+mn-cs"/>
                <a:hlinkClick r:id="rId12" tooltip="Cloudera"/>
              </a:rPr>
              <a:t>Cloudera</a:t>
            </a:r>
            <a:r>
              <a:rPr lang="pt-BR" sz="1200" b="0" i="0" kern="1200" dirty="0" smtClean="0">
                <a:solidFill>
                  <a:schemeClr val="tx1"/>
                </a:solidFill>
                <a:effectLst/>
                <a:latin typeface="+mn-lt"/>
                <a:ea typeface="+mn-ea"/>
                <a:cs typeface="+mn-cs"/>
              </a:rPr>
              <a:t> permitirão que o kit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Enterprise </a:t>
            </a:r>
            <a:r>
              <a:rPr lang="pt-BR" sz="1200" b="0" i="0" u="none" strike="noStrike" kern="1200" dirty="0" err="1" smtClean="0">
                <a:solidFill>
                  <a:schemeClr val="tx1"/>
                </a:solidFill>
                <a:effectLst/>
                <a:latin typeface="+mn-lt"/>
                <a:ea typeface="+mn-ea"/>
                <a:cs typeface="+mn-cs"/>
                <a:hlinkClick r:id="rId13" tooltip="Apache Hadoop"/>
              </a:rPr>
              <a:t>Hadoop</a:t>
            </a:r>
            <a:r>
              <a:rPr lang="pt-BR" sz="1200" b="0" i="0" kern="1200" dirty="0" smtClean="0">
                <a:solidFill>
                  <a:schemeClr val="tx1"/>
                </a:solidFill>
                <a:effectLst/>
                <a:latin typeface="+mn-lt"/>
                <a:ea typeface="+mn-ea"/>
                <a:cs typeface="+mn-cs"/>
              </a:rPr>
              <a:t> seja vendido diretamente da EMC</a:t>
            </a:r>
          </a:p>
          <a:p>
            <a:endParaRPr lang="pt-BR" sz="1200" b="0" i="0" kern="1200" baseline="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 FS é um sistema de arquivos de cluster na medida em que fornece acesso uniforme de / para arquivos e outros objetos, como tabelas usando um espaço de nome universal acessível a partir de qualquer cliente do sistema. O controle de acesso também é fornecido para arquivos, tabelas e fluxos usando </a:t>
            </a:r>
            <a:r>
              <a:rPr lang="pt-BR" sz="1200" b="0" i="0" u="none" strike="noStrike" kern="1200" dirty="0" smtClean="0">
                <a:solidFill>
                  <a:schemeClr val="tx1"/>
                </a:solidFill>
                <a:effectLst/>
                <a:latin typeface="+mn-lt"/>
                <a:ea typeface="+mn-ea"/>
                <a:cs typeface="+mn-cs"/>
                <a:hlinkClick r:id="rId14" tooltip="Expressão de controle de acesso"/>
              </a:rPr>
              <a:t>expressões de controle de acesso</a:t>
            </a:r>
            <a:r>
              <a:rPr lang="pt-BR" sz="1200" b="0" i="0" kern="1200" dirty="0" smtClean="0">
                <a:solidFill>
                  <a:schemeClr val="tx1"/>
                </a:solidFill>
                <a:effectLst/>
                <a:latin typeface="+mn-lt"/>
                <a:ea typeface="+mn-ea"/>
                <a:cs typeface="+mn-cs"/>
              </a:rPr>
              <a:t> , que são uma extensão da </a:t>
            </a:r>
            <a:r>
              <a:rPr lang="pt-BR" sz="1200" b="0" i="0" u="none" strike="noStrike" kern="1200" dirty="0" smtClean="0">
                <a:solidFill>
                  <a:schemeClr val="tx1"/>
                </a:solidFill>
                <a:effectLst/>
                <a:latin typeface="+mn-lt"/>
                <a:ea typeface="+mn-ea"/>
                <a:cs typeface="+mn-cs"/>
                <a:hlinkClick r:id="rId15" tooltip="Lista de controle de acesso"/>
              </a:rPr>
              <a:t>lista de controle de acesso</a:t>
            </a:r>
            <a:r>
              <a:rPr lang="pt-BR" sz="1200" b="0" i="0" kern="1200" dirty="0" smtClean="0">
                <a:solidFill>
                  <a:schemeClr val="tx1"/>
                </a:solidFill>
                <a:effectLst/>
                <a:latin typeface="+mn-lt"/>
                <a:ea typeface="+mn-ea"/>
                <a:cs typeface="+mn-cs"/>
              </a:rPr>
              <a:t> mais comum (e limitada) para permitir que as permissões sejam compostas não somente por listas de usuários ou grupos permitidos, mas em vez disso Permitir combinações booleanas de ID de usuário e grupos.</a:t>
            </a:r>
          </a:p>
          <a:p>
            <a:endParaRPr lang="pt-BR" sz="1200" b="0" i="0" kern="1200" baseline="0" dirty="0" smtClean="0">
              <a:solidFill>
                <a:schemeClr val="tx1"/>
              </a:solidFill>
              <a:effectLst/>
              <a:latin typeface="+mn-lt"/>
              <a:ea typeface="+mn-ea"/>
              <a:cs typeface="+mn-cs"/>
            </a:endParaRPr>
          </a:p>
          <a:p>
            <a:pPr fontAlgn="base"/>
            <a:r>
              <a:rPr lang="pt-BR" sz="1200" b="0" i="0" kern="1200" dirty="0" smtClean="0">
                <a:solidFill>
                  <a:schemeClr val="tx1"/>
                </a:solidFill>
                <a:effectLst/>
                <a:latin typeface="+mn-lt"/>
                <a:ea typeface="+mn-ea"/>
                <a:cs typeface="+mn-cs"/>
              </a:rPr>
              <a:t>O Big SQL é um mecanismo de SQL de processamento paralelo massivo (MPP) que é implementado diretamente no cluster físico do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(HDFS).</a:t>
            </a:r>
          </a:p>
          <a:p>
            <a:pPr fontAlgn="base"/>
            <a:r>
              <a:rPr lang="pt-BR" sz="1200" b="0" i="0" kern="1200" dirty="0" smtClean="0">
                <a:solidFill>
                  <a:schemeClr val="tx1"/>
                </a:solidFill>
                <a:effectLst/>
                <a:latin typeface="+mn-lt"/>
                <a:ea typeface="+mn-ea"/>
                <a:cs typeface="+mn-cs"/>
              </a:rPr>
              <a:t>Este mecanismo SQL direciona o processamento para os mesmos nós que mantêm os dados. O Big SQL utiliza uma infraestrutura de execução paralela de baixa latência que acessa dados do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nativamente para leitura e gravação.</a:t>
            </a:r>
          </a:p>
          <a:p>
            <a:endParaRPr lang="en-GB" b="0" baseline="0" dirty="0" smtClean="0">
              <a:latin typeface="Arial" panose="020B0604020202020204" pitchFamily="34" charset="0"/>
              <a:cs typeface="Arial" panose="020B0604020202020204" pitchFamily="34" charset="0"/>
            </a:endParaRP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Simple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Storage</a:t>
            </a:r>
            <a:r>
              <a:rPr lang="pt-BR" sz="1200" b="0" i="0" kern="1200" dirty="0" smtClean="0">
                <a:solidFill>
                  <a:schemeClr val="tx1"/>
                </a:solidFill>
                <a:effectLst/>
                <a:latin typeface="+mn-lt"/>
                <a:ea typeface="+mn-ea"/>
                <a:cs typeface="+mn-cs"/>
              </a:rPr>
              <a:t> Service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 S3) é um armazenamento de objetos com uma interface de web </a:t>
            </a:r>
            <a:r>
              <a:rPr lang="pt-BR" sz="1200" b="0" i="0" kern="1200" dirty="0" err="1" smtClean="0">
                <a:solidFill>
                  <a:schemeClr val="tx1"/>
                </a:solidFill>
                <a:effectLst/>
                <a:latin typeface="+mn-lt"/>
                <a:ea typeface="+mn-ea"/>
                <a:cs typeface="+mn-cs"/>
              </a:rPr>
              <a:t>service</a:t>
            </a:r>
            <a:r>
              <a:rPr lang="pt-BR" sz="1200" b="0" i="0" kern="1200" dirty="0" smtClean="0">
                <a:solidFill>
                  <a:schemeClr val="tx1"/>
                </a:solidFill>
                <a:effectLst/>
                <a:latin typeface="+mn-lt"/>
                <a:ea typeface="+mn-ea"/>
                <a:cs typeface="+mn-cs"/>
              </a:rPr>
              <a:t> simples para armazenar e recuperar qualquer volume de dados de qualquer parte da web. Ele foi projetado para oferecer uma durabilidade de 99,999999999% e escalar mais de 1 trilhão de objetos em todo o mundo.</a:t>
            </a: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12</a:t>
            </a:fld>
            <a:endParaRPr lang="en-GB"/>
          </a:p>
        </p:txBody>
      </p:sp>
    </p:spTree>
    <p:extLst>
      <p:ext uri="{BB962C8B-B14F-4D97-AF65-F5344CB8AC3E}">
        <p14:creationId xmlns:p14="http://schemas.microsoft.com/office/powerpoint/2010/main" val="207035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Para atender às necessidades das empresas para implantar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para domesticar o Big Data, várias empresas apresentaram modelos de distribuição comercial para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As distribuições comerciais de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são categorizadas principalmente em três tipos principais. Eles são os seguintes:</a:t>
            </a:r>
          </a:p>
          <a:p>
            <a:r>
              <a:rPr lang="pt-BR" sz="1200" b="0" i="0" kern="1200" dirty="0" smtClean="0">
                <a:solidFill>
                  <a:schemeClr val="tx1"/>
                </a:solidFill>
                <a:effectLst/>
                <a:latin typeface="+mn-lt"/>
                <a:ea typeface="+mn-ea"/>
                <a:cs typeface="+mn-cs"/>
              </a:rPr>
              <a:t>Distribuições que oferecem apoio pago e treinamento para o Apache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(por exemplo,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HortonWorks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 IBM, etc.).</a:t>
            </a:r>
          </a:p>
          <a:p>
            <a:r>
              <a:rPr lang="pt-BR" sz="1200" b="0" i="0" kern="1200" dirty="0" smtClean="0">
                <a:solidFill>
                  <a:schemeClr val="tx1"/>
                </a:solidFill>
                <a:effectLst/>
                <a:latin typeface="+mn-lt"/>
                <a:ea typeface="+mn-ea"/>
                <a:cs typeface="+mn-cs"/>
              </a:rPr>
              <a:t>Distribuições que oferecem um conjunto de ferramentas de suporte para implantação e gerenciamento de Apache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como alternativa (por exemplo,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HortonWorks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Distribuições que permitem adicionar recursos e códigos específicos do fornecedor, aprimoramentos pagos, aprimorar ou personalizar a implantação do Apache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e alinhá-lo às necessidades do negócio (por exemplo,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HortonWorks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 IBM, etc.)</a:t>
            </a:r>
          </a:p>
          <a:p>
            <a:r>
              <a:rPr lang="pt-BR" sz="1200" b="0" i="0" kern="1200" dirty="0" smtClean="0">
                <a:solidFill>
                  <a:schemeClr val="tx1"/>
                </a:solidFill>
                <a:effectLst/>
                <a:latin typeface="+mn-lt"/>
                <a:ea typeface="+mn-ea"/>
                <a:cs typeface="+mn-cs"/>
              </a:rPr>
              <a:t>Agora, a grande questão é, como você escolhe uma distribuição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das inúmeras opções disponíveis no mercado? Vamos dar uma olhada em alguns dos critérios que podem orientá-lo a escolher a distribuição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adequada para você.</a:t>
            </a: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13</a:t>
            </a:fld>
            <a:endParaRPr lang="en-GB"/>
          </a:p>
        </p:txBody>
      </p:sp>
    </p:spTree>
    <p:extLst>
      <p:ext uri="{BB962C8B-B14F-4D97-AF65-F5344CB8AC3E}">
        <p14:creationId xmlns:p14="http://schemas.microsoft.com/office/powerpoint/2010/main" val="817703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A </a:t>
            </a:r>
            <a:r>
              <a:rPr lang="pt-BR" sz="1200" b="0" i="0" kern="1200" dirty="0" err="1" smtClean="0">
                <a:solidFill>
                  <a:schemeClr val="tx1"/>
                </a:solidFill>
                <a:effectLst/>
                <a:latin typeface="+mn-lt"/>
                <a:ea typeface="+mn-ea"/>
                <a:cs typeface="+mn-cs"/>
              </a:rPr>
              <a:t>Cascading</a:t>
            </a:r>
            <a:r>
              <a:rPr lang="pt-BR" sz="1200" b="0" i="0" kern="1200" dirty="0" smtClean="0">
                <a:solidFill>
                  <a:schemeClr val="tx1"/>
                </a:solidFill>
                <a:effectLst/>
                <a:latin typeface="+mn-lt"/>
                <a:ea typeface="+mn-ea"/>
                <a:cs typeface="+mn-cs"/>
              </a:rPr>
              <a:t> é uma plataforma de desenvolvimento de aplicativos comprovada para a construção de aplicativos Big Data no Apache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Se resolver problemas de dados simples ou complexos, o </a:t>
            </a:r>
            <a:r>
              <a:rPr lang="pt-BR" sz="1200" b="0" i="0" kern="1200" dirty="0" err="1" smtClean="0">
                <a:solidFill>
                  <a:schemeClr val="tx1"/>
                </a:solidFill>
                <a:effectLst/>
                <a:latin typeface="+mn-lt"/>
                <a:ea typeface="+mn-ea"/>
                <a:cs typeface="+mn-cs"/>
              </a:rPr>
              <a:t>Cascading</a:t>
            </a:r>
            <a:r>
              <a:rPr lang="pt-BR" sz="1200" b="0" i="0" kern="1200" dirty="0" smtClean="0">
                <a:solidFill>
                  <a:schemeClr val="tx1"/>
                </a:solidFill>
                <a:effectLst/>
                <a:latin typeface="+mn-lt"/>
                <a:ea typeface="+mn-ea"/>
                <a:cs typeface="+mn-cs"/>
              </a:rPr>
              <a:t> equilibra um nível ótimo de abstração com os graus de liberdade necessários através de um mecanismo de computação, estrutura de integração de sistemas, processamento de dados e recursos de agendamento.</a:t>
            </a:r>
          </a:p>
          <a:p>
            <a:r>
              <a:rPr lang="pt-BR" sz="1200" b="0" i="0" kern="1200" dirty="0" smtClean="0">
                <a:solidFill>
                  <a:schemeClr val="tx1"/>
                </a:solidFill>
                <a:effectLst/>
                <a:latin typeface="+mn-lt"/>
                <a:ea typeface="+mn-ea"/>
                <a:cs typeface="+mn-cs"/>
              </a:rPr>
              <a:t>Somente, a </a:t>
            </a:r>
            <a:r>
              <a:rPr lang="pt-BR" sz="1200" b="0" i="0" kern="1200" dirty="0" err="1" smtClean="0">
                <a:solidFill>
                  <a:schemeClr val="tx1"/>
                </a:solidFill>
                <a:effectLst/>
                <a:latin typeface="+mn-lt"/>
                <a:ea typeface="+mn-ea"/>
                <a:cs typeface="+mn-cs"/>
              </a:rPr>
              <a:t>Cascading</a:t>
            </a:r>
            <a:r>
              <a:rPr lang="pt-BR" sz="1200" b="0" i="0" kern="1200" dirty="0" smtClean="0">
                <a:solidFill>
                  <a:schemeClr val="tx1"/>
                </a:solidFill>
                <a:effectLst/>
                <a:latin typeface="+mn-lt"/>
                <a:ea typeface="+mn-ea"/>
                <a:cs typeface="+mn-cs"/>
              </a:rPr>
              <a:t> oferece a portabilidade dos grupos de desenvolvimento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À medida que são desenvolvidos novos e mais interessantes tecidos de computação, as equipes precisarão da capacidade de mover as aplicações existentes sem incorrer no custo para reescrevê-las. Com a conexão em cascata, é simplesmente uma questão de mudar algumas linhas de código e uma aplicação em cascata é portada para outro tecido de computação suportado. Hoje, os aplicativos em cascata são executados e podem ser gerenciados entre </a:t>
            </a:r>
            <a:r>
              <a:rPr lang="pt-BR" sz="1200" b="0" i="0" u="none" strike="noStrike" kern="1200" dirty="0" err="1" smtClean="0">
                <a:solidFill>
                  <a:schemeClr val="tx1"/>
                </a:solidFill>
                <a:effectLst/>
                <a:latin typeface="+mn-lt"/>
                <a:ea typeface="+mn-ea"/>
                <a:cs typeface="+mn-cs"/>
                <a:hlinkClick r:id="rId3"/>
              </a:rPr>
              <a:t>MapReduce</a:t>
            </a:r>
            <a:r>
              <a:rPr lang="pt-BR" sz="1200" b="0" i="0" kern="1200" dirty="0" smtClean="0">
                <a:solidFill>
                  <a:schemeClr val="tx1"/>
                </a:solidFill>
                <a:effectLst/>
                <a:latin typeface="+mn-lt"/>
                <a:ea typeface="+mn-ea"/>
                <a:cs typeface="+mn-cs"/>
              </a:rPr>
              <a:t> , </a:t>
            </a:r>
            <a:r>
              <a:rPr lang="pt-BR" sz="1200" b="0" i="0" u="none" strike="noStrike" kern="1200" dirty="0" smtClean="0">
                <a:solidFill>
                  <a:schemeClr val="tx1"/>
                </a:solidFill>
                <a:effectLst/>
                <a:latin typeface="+mn-lt"/>
                <a:ea typeface="+mn-ea"/>
                <a:cs typeface="+mn-cs"/>
                <a:hlinkClick r:id="rId4"/>
              </a:rPr>
              <a:t>Apache Tez</a:t>
            </a:r>
            <a:r>
              <a:rPr lang="pt-BR" sz="1200" b="0" i="0" kern="1200" dirty="0" smtClean="0">
                <a:solidFill>
                  <a:schemeClr val="tx1"/>
                </a:solidFill>
                <a:effectLst/>
                <a:latin typeface="+mn-lt"/>
                <a:ea typeface="+mn-ea"/>
                <a:cs typeface="+mn-cs"/>
              </a:rPr>
              <a:t> e </a:t>
            </a:r>
            <a:r>
              <a:rPr lang="pt-BR" sz="1200" b="0" i="0" u="none" strike="noStrike" kern="1200" dirty="0" smtClean="0">
                <a:solidFill>
                  <a:schemeClr val="tx1"/>
                </a:solidFill>
                <a:effectLst/>
                <a:latin typeface="+mn-lt"/>
                <a:ea typeface="+mn-ea"/>
                <a:cs typeface="+mn-cs"/>
                <a:hlinkClick r:id="rId5"/>
              </a:rPr>
              <a:t>Apache </a:t>
            </a:r>
            <a:r>
              <a:rPr lang="pt-BR" sz="1200" b="0" i="0" u="none" strike="noStrike" kern="1200" dirty="0" err="1" smtClean="0">
                <a:solidFill>
                  <a:schemeClr val="tx1"/>
                </a:solidFill>
                <a:effectLst/>
                <a:latin typeface="+mn-lt"/>
                <a:ea typeface="+mn-ea"/>
                <a:cs typeface="+mn-cs"/>
                <a:hlinkClick r:id="rId5"/>
              </a:rPr>
              <a:t>Flink</a:t>
            </a:r>
            <a:r>
              <a:rPr lang="pt-BR" sz="1200" b="0" i="0" kern="1200" dirty="0" smtClean="0">
                <a:solidFill>
                  <a:schemeClr val="tx1"/>
                </a:solidFill>
                <a:effectLst/>
                <a:latin typeface="+mn-lt"/>
                <a:ea typeface="+mn-ea"/>
                <a:cs typeface="+mn-cs"/>
              </a:rPr>
              <a:t> .</a:t>
            </a:r>
          </a:p>
          <a:p>
            <a:endParaRPr lang="pt-BR" sz="1200" b="0" i="0" kern="1200" baseline="0" dirty="0" smtClean="0">
              <a:solidFill>
                <a:schemeClr val="tx1"/>
              </a:solidFill>
              <a:effectLst/>
              <a:latin typeface="+mn-lt"/>
              <a:ea typeface="+mn-ea"/>
              <a:cs typeface="+mn-cs"/>
            </a:endParaRPr>
          </a:p>
          <a:p>
            <a:r>
              <a:rPr lang="pt-BR" sz="1200" b="0" i="0" kern="1200" cap="all" dirty="0" smtClean="0">
                <a:solidFill>
                  <a:schemeClr val="tx1"/>
                </a:solidFill>
                <a:effectLst/>
                <a:latin typeface="+mn-lt"/>
                <a:ea typeface="+mn-ea"/>
                <a:cs typeface="+mn-cs"/>
              </a:rPr>
              <a:t>BENEFÍCIOS EM CASCATA</a:t>
            </a:r>
          </a:p>
          <a:p>
            <a:r>
              <a:rPr lang="pt-BR" sz="1200" b="0" i="0" kern="1200" dirty="0" smtClean="0">
                <a:solidFill>
                  <a:schemeClr val="tx1"/>
                </a:solidFill>
                <a:effectLst/>
                <a:latin typeface="+mn-lt"/>
                <a:ea typeface="+mn-ea"/>
                <a:cs typeface="+mn-cs"/>
              </a:rPr>
              <a:t>Crie rapidamente aplicativos robustos, confiáveis ​​e orientados a dados.</a:t>
            </a:r>
          </a:p>
          <a:p>
            <a:r>
              <a:rPr lang="pt-BR" sz="1200" b="0" i="0" kern="1200" dirty="0" smtClean="0">
                <a:solidFill>
                  <a:schemeClr val="tx1"/>
                </a:solidFill>
                <a:effectLst/>
                <a:latin typeface="+mn-lt"/>
                <a:ea typeface="+mn-ea"/>
                <a:cs typeface="+mn-cs"/>
              </a:rPr>
              <a:t>Elimine o bloqueio de tecido de computação</a:t>
            </a:r>
          </a:p>
          <a:p>
            <a:r>
              <a:rPr lang="pt-BR" sz="1200" b="0" i="0" kern="1200" dirty="0" smtClean="0">
                <a:solidFill>
                  <a:schemeClr val="tx1"/>
                </a:solidFill>
                <a:effectLst/>
                <a:latin typeface="+mn-lt"/>
                <a:ea typeface="+mn-ea"/>
                <a:cs typeface="+mn-cs"/>
              </a:rPr>
              <a:t>Desenvolver integrações testáveis ​​e reutilizáveis, código de processamento de dados e algoritmos</a:t>
            </a:r>
          </a:p>
          <a:p>
            <a:r>
              <a:rPr lang="pt-BR" sz="1200" b="0" i="0" kern="1200" dirty="0" smtClean="0">
                <a:solidFill>
                  <a:schemeClr val="tx1"/>
                </a:solidFill>
                <a:effectLst/>
                <a:latin typeface="+mn-lt"/>
                <a:ea typeface="+mn-ea"/>
                <a:cs typeface="+mn-cs"/>
              </a:rPr>
              <a:t>Aproveite as melhores práticas existentes, conjuntos de habilidades e ferramentas</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Flink</a:t>
            </a:r>
            <a:r>
              <a:rPr lang="pt-BR" sz="1200" b="0" i="0" kern="1200" dirty="0" smtClean="0">
                <a:solidFill>
                  <a:schemeClr val="tx1"/>
                </a:solidFill>
                <a:effectLst/>
                <a:latin typeface="+mn-lt"/>
                <a:ea typeface="+mn-ea"/>
                <a:cs typeface="+mn-cs"/>
              </a:rPr>
              <a:t> </a:t>
            </a:r>
          </a:p>
          <a:p>
            <a:r>
              <a:rPr lang="pt-BR" sz="1200" b="1" i="0" kern="1200" dirty="0" smtClean="0">
                <a:solidFill>
                  <a:schemeClr val="tx1"/>
                </a:solidFill>
                <a:effectLst/>
                <a:latin typeface="+mn-lt"/>
                <a:ea typeface="+mn-ea"/>
                <a:cs typeface="+mn-cs"/>
              </a:rPr>
              <a:t>Primeiro, 2 tipos de conjuntos de dados</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Não consolidado: conjuntos de dados infinitos anexados continuamente</a:t>
            </a:r>
          </a:p>
          <a:p>
            <a:r>
              <a:rPr lang="pt-BR" sz="1200" b="0" i="0" kern="1200" dirty="0" smtClean="0">
                <a:solidFill>
                  <a:schemeClr val="tx1"/>
                </a:solidFill>
                <a:effectLst/>
                <a:latin typeface="+mn-lt"/>
                <a:ea typeface="+mn-ea"/>
                <a:cs typeface="+mn-cs"/>
              </a:rPr>
              <a:t>Limitada: conjuntos de dados finitos e imutáveis</a:t>
            </a:r>
          </a:p>
          <a:p>
            <a:r>
              <a:rPr lang="pt-BR" sz="1200" b="0" i="0" kern="1200" dirty="0" smtClean="0">
                <a:solidFill>
                  <a:schemeClr val="tx1"/>
                </a:solidFill>
                <a:effectLst/>
                <a:latin typeface="+mn-lt"/>
                <a:ea typeface="+mn-ea"/>
                <a:cs typeface="+mn-cs"/>
              </a:rPr>
              <a:t>Muitos conjuntos de dados do mundo real que tradicionalmente são considerados dados delimitados ou "lote" são, na realidade, conjuntos de dados ilimitados. Isso é verdade se os dados são armazenados em uma </a:t>
            </a:r>
            <a:r>
              <a:rPr lang="pt-BR" sz="1200" b="0" i="0" kern="1200" dirty="0" err="1" smtClean="0">
                <a:solidFill>
                  <a:schemeClr val="tx1"/>
                </a:solidFill>
                <a:effectLst/>
                <a:latin typeface="+mn-lt"/>
                <a:ea typeface="+mn-ea"/>
                <a:cs typeface="+mn-cs"/>
              </a:rPr>
              <a:t>seqüência</a:t>
            </a:r>
            <a:r>
              <a:rPr lang="pt-BR" sz="1200" b="0" i="0" kern="1200" dirty="0" smtClean="0">
                <a:solidFill>
                  <a:schemeClr val="tx1"/>
                </a:solidFill>
                <a:effectLst/>
                <a:latin typeface="+mn-lt"/>
                <a:ea typeface="+mn-ea"/>
                <a:cs typeface="+mn-cs"/>
              </a:rPr>
              <a:t> de diretórios em HDFS ou em um sistema baseado em log, como o Apache Kafka.</a:t>
            </a:r>
          </a:p>
          <a:p>
            <a:r>
              <a:rPr lang="pt-BR" sz="1200" b="0" i="0" kern="1200" dirty="0" smtClean="0">
                <a:solidFill>
                  <a:schemeClr val="tx1"/>
                </a:solidFill>
                <a:effectLst/>
                <a:latin typeface="+mn-lt"/>
                <a:ea typeface="+mn-ea"/>
                <a:cs typeface="+mn-cs"/>
              </a:rPr>
              <a:t>Exemplos de conjuntos de dados ilimitados incluem, entre outros:</a:t>
            </a:r>
          </a:p>
          <a:p>
            <a:r>
              <a:rPr lang="pt-BR" sz="1200" b="0" i="0" kern="1200" dirty="0" smtClean="0">
                <a:solidFill>
                  <a:schemeClr val="tx1"/>
                </a:solidFill>
                <a:effectLst/>
                <a:latin typeface="+mn-lt"/>
                <a:ea typeface="+mn-ea"/>
                <a:cs typeface="+mn-cs"/>
              </a:rPr>
              <a:t>Usuários finais que interagem com aplicativos móveis ou web</a:t>
            </a:r>
          </a:p>
          <a:p>
            <a:r>
              <a:rPr lang="pt-BR" sz="1200" b="0" i="0" kern="1200" dirty="0" smtClean="0">
                <a:solidFill>
                  <a:schemeClr val="tx1"/>
                </a:solidFill>
                <a:effectLst/>
                <a:latin typeface="+mn-lt"/>
                <a:ea typeface="+mn-ea"/>
                <a:cs typeface="+mn-cs"/>
              </a:rPr>
              <a:t>Sensores físicos que fornecem medidas</a:t>
            </a:r>
          </a:p>
          <a:p>
            <a:r>
              <a:rPr lang="pt-BR" sz="1200" b="0" i="0" kern="1200" dirty="0" smtClean="0">
                <a:solidFill>
                  <a:schemeClr val="tx1"/>
                </a:solidFill>
                <a:effectLst/>
                <a:latin typeface="+mn-lt"/>
                <a:ea typeface="+mn-ea"/>
                <a:cs typeface="+mn-cs"/>
              </a:rPr>
              <a:t>Mercados financeiros</a:t>
            </a:r>
          </a:p>
          <a:p>
            <a:r>
              <a:rPr lang="pt-BR" sz="1200" b="0" i="0" kern="1200" dirty="0" smtClean="0">
                <a:solidFill>
                  <a:schemeClr val="tx1"/>
                </a:solidFill>
                <a:effectLst/>
                <a:latin typeface="+mn-lt"/>
                <a:ea typeface="+mn-ea"/>
                <a:cs typeface="+mn-cs"/>
              </a:rPr>
              <a:t>Dados do registro da máquina</a:t>
            </a:r>
          </a:p>
          <a:p>
            <a:r>
              <a:rPr lang="pt-BR" sz="1200" b="1" i="0" kern="1200" dirty="0" smtClean="0">
                <a:solidFill>
                  <a:schemeClr val="tx1"/>
                </a:solidFill>
                <a:effectLst/>
                <a:latin typeface="+mn-lt"/>
                <a:ea typeface="+mn-ea"/>
                <a:cs typeface="+mn-cs"/>
              </a:rPr>
              <a:t>Em segundo lugar, 2 tipos de modelos de execução</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Streaming: processamento que executa continuamente enquanto os dados estiverem sendo produzidos</a:t>
            </a:r>
          </a:p>
          <a:p>
            <a:r>
              <a:rPr lang="pt-BR" sz="1200" b="0" i="0" kern="1200" dirty="0" smtClean="0">
                <a:solidFill>
                  <a:schemeClr val="tx1"/>
                </a:solidFill>
                <a:effectLst/>
                <a:latin typeface="+mn-lt"/>
                <a:ea typeface="+mn-ea"/>
                <a:cs typeface="+mn-cs"/>
              </a:rPr>
              <a:t>Lote: Processamento executado e executado para integridade em uma quantidade limitada de tempo, liberando recursos de computação quando terminar</a:t>
            </a:r>
          </a:p>
          <a:p>
            <a:r>
              <a:rPr lang="pt-BR" sz="1200" b="0" i="0" kern="1200" dirty="0" smtClean="0">
                <a:solidFill>
                  <a:schemeClr val="tx1"/>
                </a:solidFill>
                <a:effectLst/>
                <a:latin typeface="+mn-lt"/>
                <a:ea typeface="+mn-ea"/>
                <a:cs typeface="+mn-cs"/>
              </a:rPr>
              <a:t>É possível, embora não necessariamente ótimo, processar qualquer tipo de conjunto de dados com qualquer tipo de modelo de execução. Por exemplo, a execução do lote foi aplicada há muito tempo em conjuntos de dados ilimitados, apesar dos potenciais problemas com janelas, gerenciamento de estado e dados fora de ordem.</a:t>
            </a: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Flink</a:t>
            </a:r>
            <a:r>
              <a:rPr lang="pt-BR" sz="1200" b="0" i="0" kern="1200" dirty="0" smtClean="0">
                <a:solidFill>
                  <a:schemeClr val="tx1"/>
                </a:solidFill>
                <a:effectLst/>
                <a:latin typeface="+mn-lt"/>
                <a:ea typeface="+mn-ea"/>
                <a:cs typeface="+mn-cs"/>
              </a:rPr>
              <a:t> depende de um </a:t>
            </a:r>
            <a:r>
              <a:rPr lang="pt-BR" sz="1200" b="0" i="1" kern="1200" dirty="0" smtClean="0">
                <a:solidFill>
                  <a:schemeClr val="tx1"/>
                </a:solidFill>
                <a:effectLst/>
                <a:latin typeface="+mn-lt"/>
                <a:ea typeface="+mn-ea"/>
                <a:cs typeface="+mn-cs"/>
              </a:rPr>
              <a:t>modelo de execução de streaming</a:t>
            </a:r>
            <a:r>
              <a:rPr lang="pt-BR" sz="1200" b="0" i="0" kern="1200" dirty="0" smtClean="0">
                <a:solidFill>
                  <a:schemeClr val="tx1"/>
                </a:solidFill>
                <a:effectLst/>
                <a:latin typeface="+mn-lt"/>
                <a:ea typeface="+mn-ea"/>
                <a:cs typeface="+mn-cs"/>
              </a:rPr>
              <a:t> , que é um ajuste intuitivo para o processamento de conjuntos de dados ilimitados: a execução de transmissão contínua é um processamento contínuo em dados que são produzidos continuamente. E o alinhamento entre o tipo de conjunto de dados e o tipo de modelo de execução oferece muitas vantagens quanto à precisão e desempenho.</a:t>
            </a:r>
          </a:p>
          <a:p>
            <a:r>
              <a:rPr lang="pt-BR" dirty="0" smtClean="0"/>
              <a:t/>
            </a:r>
            <a:br>
              <a:rPr lang="pt-BR" dirty="0" smtClean="0"/>
            </a:b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Flink</a:t>
            </a:r>
            <a:r>
              <a:rPr lang="pt-BR" sz="1200" b="0" i="0" kern="1200" dirty="0" smtClean="0">
                <a:solidFill>
                  <a:schemeClr val="tx1"/>
                </a:solidFill>
                <a:effectLst/>
                <a:latin typeface="+mn-lt"/>
                <a:ea typeface="+mn-ea"/>
                <a:cs typeface="+mn-cs"/>
              </a:rPr>
              <a:t> é uma estrutura de código aberto para processamento de fluxo distribuído que:</a:t>
            </a:r>
          </a:p>
          <a:p>
            <a:r>
              <a:rPr lang="pt-BR" sz="1200" b="0" i="0" kern="1200" dirty="0" smtClean="0">
                <a:solidFill>
                  <a:schemeClr val="tx1"/>
                </a:solidFill>
                <a:effectLst/>
                <a:latin typeface="+mn-lt"/>
                <a:ea typeface="+mn-ea"/>
                <a:cs typeface="+mn-cs"/>
              </a:rPr>
              <a:t>Fornece resultados que são </a:t>
            </a:r>
            <a:r>
              <a:rPr lang="pt-BR" sz="1200" b="1" i="0" kern="1200" dirty="0" smtClean="0">
                <a:solidFill>
                  <a:schemeClr val="tx1"/>
                </a:solidFill>
                <a:effectLst/>
                <a:latin typeface="+mn-lt"/>
                <a:ea typeface="+mn-ea"/>
                <a:cs typeface="+mn-cs"/>
              </a:rPr>
              <a:t>precisos</a:t>
            </a:r>
            <a:r>
              <a:rPr lang="pt-BR" sz="1200" b="0" i="0" kern="1200" dirty="0" smtClean="0">
                <a:solidFill>
                  <a:schemeClr val="tx1"/>
                </a:solidFill>
                <a:effectLst/>
                <a:latin typeface="+mn-lt"/>
                <a:ea typeface="+mn-ea"/>
                <a:cs typeface="+mn-cs"/>
              </a:rPr>
              <a:t> , mesmo no caso de dados fora de ordem ou de chegada tardia</a:t>
            </a:r>
          </a:p>
          <a:p>
            <a:r>
              <a:rPr lang="pt-BR" sz="1200" b="0" i="0" kern="1200" dirty="0" smtClean="0">
                <a:solidFill>
                  <a:schemeClr val="tx1"/>
                </a:solidFill>
                <a:effectLst/>
                <a:latin typeface="+mn-lt"/>
                <a:ea typeface="+mn-ea"/>
                <a:cs typeface="+mn-cs"/>
              </a:rPr>
              <a:t>É </a:t>
            </a:r>
            <a:r>
              <a:rPr lang="pt-BR" sz="1200" b="1" i="0" kern="1200" dirty="0" smtClean="0">
                <a:solidFill>
                  <a:schemeClr val="tx1"/>
                </a:solidFill>
                <a:effectLst/>
                <a:latin typeface="+mn-lt"/>
                <a:ea typeface="+mn-ea"/>
                <a:cs typeface="+mn-cs"/>
              </a:rPr>
              <a:t>estado e tolerante a falhas</a:t>
            </a:r>
            <a:r>
              <a:rPr lang="pt-BR" sz="1200" b="0" i="0" kern="1200" dirty="0" smtClean="0">
                <a:solidFill>
                  <a:schemeClr val="tx1"/>
                </a:solidFill>
                <a:effectLst/>
                <a:latin typeface="+mn-lt"/>
                <a:ea typeface="+mn-ea"/>
                <a:cs typeface="+mn-cs"/>
              </a:rPr>
              <a:t> e pode recuperar-se perfeitamente de falhas ao mesmo tempo que mantém um estado de aplicação exatamente uma vez</a:t>
            </a:r>
          </a:p>
          <a:p>
            <a:r>
              <a:rPr lang="pt-BR" sz="1200" b="0" i="0" kern="1200" dirty="0" smtClean="0">
                <a:solidFill>
                  <a:schemeClr val="tx1"/>
                </a:solidFill>
                <a:effectLst/>
                <a:latin typeface="+mn-lt"/>
                <a:ea typeface="+mn-ea"/>
                <a:cs typeface="+mn-cs"/>
              </a:rPr>
              <a:t>Executa em </a:t>
            </a:r>
            <a:r>
              <a:rPr lang="pt-BR" sz="1200" b="1" i="0" kern="1200" dirty="0" smtClean="0">
                <a:solidFill>
                  <a:schemeClr val="tx1"/>
                </a:solidFill>
                <a:effectLst/>
                <a:latin typeface="+mn-lt"/>
                <a:ea typeface="+mn-ea"/>
                <a:cs typeface="+mn-cs"/>
              </a:rPr>
              <a:t>grande escala</a:t>
            </a:r>
            <a:r>
              <a:rPr lang="pt-BR" sz="1200" b="0" i="0" kern="1200" dirty="0" smtClean="0">
                <a:solidFill>
                  <a:schemeClr val="tx1"/>
                </a:solidFill>
                <a:effectLst/>
                <a:latin typeface="+mn-lt"/>
                <a:ea typeface="+mn-ea"/>
                <a:cs typeface="+mn-cs"/>
              </a:rPr>
              <a:t> , executando em milhares de nós com características muito boas de produção e latência</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Apache </a:t>
            </a:r>
            <a:r>
              <a:rPr lang="pt-BR" sz="1200" b="0" i="0" kern="1200" dirty="0" err="1" smtClean="0">
                <a:solidFill>
                  <a:schemeClr val="tx1"/>
                </a:solidFill>
                <a:effectLst/>
                <a:latin typeface="+mn-lt"/>
                <a:ea typeface="+mn-ea"/>
                <a:cs typeface="+mn-cs"/>
              </a:rPr>
              <a:t>Calcite</a:t>
            </a:r>
            <a:r>
              <a:rPr lang="pt-BR" sz="1200" b="0" i="0" kern="1200" dirty="0" smtClean="0">
                <a:solidFill>
                  <a:schemeClr val="tx1"/>
                </a:solidFill>
                <a:effectLst/>
                <a:latin typeface="+mn-lt"/>
                <a:ea typeface="+mn-ea"/>
                <a:cs typeface="+mn-cs"/>
              </a:rPr>
              <a:t> é uma estrutura dinâmica de gerenciamento de dados.</a:t>
            </a:r>
          </a:p>
          <a:p>
            <a:r>
              <a:rPr lang="pt-BR" sz="1200" b="0" i="0" kern="1200" dirty="0" smtClean="0">
                <a:solidFill>
                  <a:schemeClr val="tx1"/>
                </a:solidFill>
                <a:effectLst/>
                <a:latin typeface="+mn-lt"/>
                <a:ea typeface="+mn-ea"/>
                <a:cs typeface="+mn-cs"/>
              </a:rPr>
              <a:t>Ele contém muitas das peças que compõem um sistema de gerenciamento de banco de dados típico, mas omite algumas funções principais: armazenamento de dados, algoritmos para processar dados e um repositório para armazenamento de </a:t>
            </a:r>
            <a:r>
              <a:rPr lang="pt-BR" sz="1200" b="0" i="0" kern="1200" dirty="0" err="1" smtClean="0">
                <a:solidFill>
                  <a:schemeClr val="tx1"/>
                </a:solidFill>
                <a:effectLst/>
                <a:latin typeface="+mn-lt"/>
                <a:ea typeface="+mn-ea"/>
                <a:cs typeface="+mn-cs"/>
              </a:rPr>
              <a:t>metadados</a:t>
            </a:r>
            <a:r>
              <a:rPr lang="pt-BR" sz="1200" b="0" i="0" kern="1200" dirty="0" smtClean="0">
                <a:solidFill>
                  <a:schemeClr val="tx1"/>
                </a:solidFill>
                <a:effectLst/>
                <a:latin typeface="+mn-lt"/>
                <a:ea typeface="+mn-ea"/>
                <a:cs typeface="+mn-cs"/>
              </a:rPr>
              <a:t>.</a:t>
            </a:r>
          </a:p>
          <a:p>
            <a:r>
              <a:rPr lang="pt-BR" sz="1200" b="0" i="0" kern="1200" dirty="0" err="1" smtClean="0">
                <a:solidFill>
                  <a:schemeClr val="tx1"/>
                </a:solidFill>
                <a:effectLst/>
                <a:latin typeface="+mn-lt"/>
                <a:ea typeface="+mn-ea"/>
                <a:cs typeface="+mn-cs"/>
              </a:rPr>
              <a:t>Calcite</a:t>
            </a:r>
            <a:r>
              <a:rPr lang="pt-BR" sz="1200" b="0" i="0" kern="1200" dirty="0" smtClean="0">
                <a:solidFill>
                  <a:schemeClr val="tx1"/>
                </a:solidFill>
                <a:effectLst/>
                <a:latin typeface="+mn-lt"/>
                <a:ea typeface="+mn-ea"/>
                <a:cs typeface="+mn-cs"/>
              </a:rPr>
              <a:t> permanece intencionalmente fora do negócio de armazenar e processar dados. Como veremos, isso torna uma excelente escolha para a mediação entre aplicativos e um ou mais locais de armazenamento de dados e mecanismos de processamento de dados. É também uma base perfeita para a construção de um banco de dados: basta adicionar dados.</a:t>
            </a:r>
          </a:p>
          <a:p>
            <a:endParaRPr lang="en-GB" b="0" baseline="0" dirty="0" smtClean="0">
              <a:latin typeface="Arial" panose="020B0604020202020204" pitchFamily="34" charset="0"/>
              <a:cs typeface="Arial" panose="020B0604020202020204" pitchFamily="34" charset="0"/>
            </a:endParaRP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14</a:t>
            </a:fld>
            <a:endParaRPr lang="en-GB"/>
          </a:p>
        </p:txBody>
      </p:sp>
    </p:spTree>
    <p:extLst>
      <p:ext uri="{BB962C8B-B14F-4D97-AF65-F5344CB8AC3E}">
        <p14:creationId xmlns:p14="http://schemas.microsoft.com/office/powerpoint/2010/main" val="361092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15</a:t>
            </a:fld>
            <a:endParaRPr lang="en-GB"/>
          </a:p>
        </p:txBody>
      </p:sp>
    </p:spTree>
    <p:extLst>
      <p:ext uri="{BB962C8B-B14F-4D97-AF65-F5344CB8AC3E}">
        <p14:creationId xmlns:p14="http://schemas.microsoft.com/office/powerpoint/2010/main" val="51868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16</a:t>
            </a:fld>
            <a:endParaRPr lang="en-GB"/>
          </a:p>
        </p:txBody>
      </p:sp>
    </p:spTree>
    <p:extLst>
      <p:ext uri="{BB962C8B-B14F-4D97-AF65-F5344CB8AC3E}">
        <p14:creationId xmlns:p14="http://schemas.microsoft.com/office/powerpoint/2010/main" val="177033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dirty="0" err="1" smtClean="0">
                <a:latin typeface="Calibri" charset="0"/>
                <a:ea typeface="Calibri" charset="0"/>
                <a:cs typeface="Calibri" charset="0"/>
              </a:rPr>
              <a:t>MapR</a:t>
            </a:r>
            <a:r>
              <a:rPr lang="en-US" sz="1200" dirty="0" smtClean="0">
                <a:latin typeface="Calibri" charset="0"/>
                <a:ea typeface="Calibri" charset="0"/>
                <a:cs typeface="Calibri" charset="0"/>
              </a:rPr>
              <a:t> – Converged Data Platform</a:t>
            </a:r>
          </a:p>
          <a:p>
            <a:r>
              <a:rPr lang="en-US" sz="1200" dirty="0" smtClean="0">
                <a:latin typeface="Calibri" charset="0"/>
                <a:ea typeface="Calibri" charset="0"/>
                <a:cs typeface="Calibri" charset="0"/>
              </a:rPr>
              <a:t>Hortonworks – Connected Data Platforms</a:t>
            </a:r>
          </a:p>
          <a:p>
            <a:r>
              <a:rPr lang="en-US" sz="1200" dirty="0" smtClean="0">
                <a:latin typeface="Calibri" charset="0"/>
                <a:ea typeface="Calibri" charset="0"/>
                <a:cs typeface="Calibri" charset="0"/>
              </a:rPr>
              <a:t>Cloudera Data Platform?</a:t>
            </a:r>
          </a:p>
          <a:p>
            <a:r>
              <a:rPr lang="en-US" sz="1200" dirty="0" smtClean="0">
                <a:latin typeface="Calibri" charset="0"/>
                <a:ea typeface="Calibri" charset="0"/>
                <a:cs typeface="Calibri" charset="0"/>
              </a:rPr>
              <a:t>Chimeric Data Platform?</a:t>
            </a:r>
          </a:p>
          <a:p>
            <a:endParaRPr lang="pt-BR" dirty="0" smtClean="0"/>
          </a:p>
          <a:p>
            <a:r>
              <a:rPr lang="pt-BR" sz="1200" b="0" i="0" kern="1200" dirty="0" smtClean="0">
                <a:solidFill>
                  <a:schemeClr val="tx1"/>
                </a:solidFill>
                <a:effectLst/>
                <a:latin typeface="+mn-lt"/>
                <a:ea typeface="+mn-ea"/>
                <a:cs typeface="+mn-cs"/>
              </a:rPr>
              <a:t>O HAWQ é um mecanismo de consulta SQL paralelo que combina as principais vantagens tecnológicas do banco de dados analítico </a:t>
            </a:r>
            <a:r>
              <a:rPr lang="pt-BR" sz="1200" b="0" i="0" kern="1200" dirty="0" err="1" smtClean="0">
                <a:solidFill>
                  <a:schemeClr val="tx1"/>
                </a:solidFill>
                <a:effectLst/>
                <a:latin typeface="+mn-lt"/>
                <a:ea typeface="+mn-ea"/>
                <a:cs typeface="+mn-cs"/>
              </a:rPr>
              <a:t>Pivotal</a:t>
            </a:r>
            <a:r>
              <a:rPr lang="pt-BR" sz="1200" b="0" i="0" kern="1200" dirty="0" smtClean="0">
                <a:solidFill>
                  <a:schemeClr val="tx1"/>
                </a:solidFill>
                <a:effectLst/>
                <a:latin typeface="+mn-lt"/>
                <a:ea typeface="+mn-ea"/>
                <a:cs typeface="+mn-cs"/>
              </a:rPr>
              <a:t> líder do setor com a escalabilidade e conveniência do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O HAWQ lê dados e grava dados na HDFS nativamente. O HAWQ oferece desempenho líder na indústria e escalabilidade linear. Ele fornece aos usuários as ferramentas para interagir com confiança e com sucesso com os conjuntos de dados do intervalo </a:t>
            </a:r>
            <a:r>
              <a:rPr lang="pt-BR" sz="1200" b="0" i="0" kern="1200" dirty="0" err="1" smtClean="0">
                <a:solidFill>
                  <a:schemeClr val="tx1"/>
                </a:solidFill>
                <a:effectLst/>
                <a:latin typeface="+mn-lt"/>
                <a:ea typeface="+mn-ea"/>
                <a:cs typeface="+mn-cs"/>
              </a:rPr>
              <a:t>petabyte</a:t>
            </a:r>
            <a:r>
              <a:rPr lang="pt-BR" sz="1200" b="0" i="0" kern="1200" dirty="0" smtClean="0">
                <a:solidFill>
                  <a:schemeClr val="tx1"/>
                </a:solidFill>
                <a:effectLst/>
                <a:latin typeface="+mn-lt"/>
                <a:ea typeface="+mn-ea"/>
                <a:cs typeface="+mn-cs"/>
              </a:rPr>
              <a:t>. O HAWQ fornece aos usuários uma interface SQL completa, compatível com padrões.</a:t>
            </a: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Trafodion</a:t>
            </a:r>
            <a:r>
              <a:rPr lang="pt-BR" sz="1200" b="0" i="0" kern="1200" dirty="0" smtClean="0">
                <a:solidFill>
                  <a:schemeClr val="tx1"/>
                </a:solidFill>
                <a:effectLst/>
                <a:latin typeface="+mn-lt"/>
                <a:ea typeface="+mn-ea"/>
                <a:cs typeface="+mn-cs"/>
              </a:rPr>
              <a:t> (incubando) </a:t>
            </a:r>
            <a:r>
              <a:rPr lang="pt-BR" sz="1200" b="1" i="0" kern="1200" dirty="0" smtClean="0">
                <a:solidFill>
                  <a:schemeClr val="tx1"/>
                </a:solidFill>
                <a:effectLst/>
                <a:latin typeface="+mn-lt"/>
                <a:ea typeface="+mn-ea"/>
                <a:cs typeface="+mn-cs"/>
              </a:rPr>
              <a:t>Características principais</a:t>
            </a:r>
          </a:p>
          <a:p>
            <a:r>
              <a:rPr lang="pt-BR" sz="1200" b="0" i="0" kern="1200" dirty="0" smtClean="0">
                <a:solidFill>
                  <a:schemeClr val="tx1"/>
                </a:solidFill>
                <a:effectLst/>
                <a:latin typeface="+mn-lt"/>
                <a:ea typeface="+mn-ea"/>
                <a:cs typeface="+mn-cs"/>
              </a:rPr>
              <a:t>Suporte ao idioma ANSI SQL com funções completas</a:t>
            </a:r>
          </a:p>
          <a:p>
            <a:r>
              <a:rPr lang="pt-BR" sz="1200" b="0" i="0" kern="1200" dirty="0" smtClean="0">
                <a:solidFill>
                  <a:schemeClr val="tx1"/>
                </a:solidFill>
                <a:effectLst/>
                <a:latin typeface="+mn-lt"/>
                <a:ea typeface="+mn-ea"/>
                <a:cs typeface="+mn-cs"/>
              </a:rPr>
              <a:t>Conectividade JDBC / ODBC para clientes Linux / Windows</a:t>
            </a:r>
          </a:p>
          <a:p>
            <a:r>
              <a:rPr lang="pt-BR" sz="1200" b="0" i="0" kern="1200" dirty="0" smtClean="0">
                <a:solidFill>
                  <a:schemeClr val="tx1"/>
                </a:solidFill>
                <a:effectLst/>
                <a:latin typeface="+mn-lt"/>
                <a:ea typeface="+mn-ea"/>
                <a:cs typeface="+mn-cs"/>
              </a:rPr>
              <a:t>Proteção de transação ACID distribuída em várias instruções, tabelas e linhas</a:t>
            </a:r>
          </a:p>
          <a:p>
            <a:r>
              <a:rPr lang="pt-BR" sz="1200" b="0" i="0" kern="1200" dirty="0" smtClean="0">
                <a:solidFill>
                  <a:schemeClr val="tx1"/>
                </a:solidFill>
                <a:effectLst/>
                <a:latin typeface="+mn-lt"/>
                <a:ea typeface="+mn-ea"/>
                <a:cs typeface="+mn-cs"/>
              </a:rPr>
              <a:t>Melhorias de desempenho para cargas de trabalho OLTP com otimização de tempo de compilação e tempo de execução</a:t>
            </a:r>
          </a:p>
          <a:p>
            <a:r>
              <a:rPr lang="pt-BR" sz="1200" b="0" i="0" kern="1200" dirty="0" smtClean="0">
                <a:solidFill>
                  <a:schemeClr val="tx1"/>
                </a:solidFill>
                <a:effectLst/>
                <a:latin typeface="+mn-lt"/>
                <a:ea typeface="+mn-ea"/>
                <a:cs typeface="+mn-cs"/>
              </a:rPr>
              <a:t>Suporte para grandes conjuntos de dados usando um </a:t>
            </a:r>
            <a:r>
              <a:rPr lang="pt-BR" sz="1200" b="0" i="0" kern="1200" dirty="0" err="1" smtClean="0">
                <a:solidFill>
                  <a:schemeClr val="tx1"/>
                </a:solidFill>
                <a:effectLst/>
                <a:latin typeface="+mn-lt"/>
                <a:ea typeface="+mn-ea"/>
                <a:cs typeface="+mn-cs"/>
              </a:rPr>
              <a:t>otimizador</a:t>
            </a:r>
            <a:r>
              <a:rPr lang="pt-BR" sz="1200" b="0" i="0" kern="1200" dirty="0" smtClean="0">
                <a:solidFill>
                  <a:schemeClr val="tx1"/>
                </a:solidFill>
                <a:effectLst/>
                <a:latin typeface="+mn-lt"/>
                <a:ea typeface="+mn-ea"/>
                <a:cs typeface="+mn-cs"/>
              </a:rPr>
              <a:t> de consultas com reconhecimento paralelo</a:t>
            </a:r>
          </a:p>
          <a:p>
            <a:r>
              <a:rPr lang="pt-BR" sz="1200" b="1" i="0" kern="1200" dirty="0" smtClean="0">
                <a:solidFill>
                  <a:schemeClr val="tx1"/>
                </a:solidFill>
                <a:effectLst/>
                <a:latin typeface="+mn-lt"/>
                <a:ea typeface="+mn-ea"/>
                <a:cs typeface="+mn-cs"/>
              </a:rPr>
              <a:t>Principais benefícios</a:t>
            </a:r>
          </a:p>
          <a:p>
            <a:r>
              <a:rPr lang="pt-BR" sz="1200" b="0" i="0" kern="1200" dirty="0" smtClean="0">
                <a:solidFill>
                  <a:schemeClr val="tx1"/>
                </a:solidFill>
                <a:effectLst/>
                <a:latin typeface="+mn-lt"/>
                <a:ea typeface="+mn-ea"/>
                <a:cs typeface="+mn-cs"/>
              </a:rPr>
              <a:t>Reutilize as habilidades SQL existentes e melhore a produtividade do desenvolvedor</a:t>
            </a:r>
          </a:p>
          <a:p>
            <a:r>
              <a:rPr lang="pt-BR" sz="1200" b="0" i="0" kern="1200" dirty="0" smtClean="0">
                <a:solidFill>
                  <a:schemeClr val="tx1"/>
                </a:solidFill>
                <a:effectLst/>
                <a:latin typeface="+mn-lt"/>
                <a:ea typeface="+mn-ea"/>
                <a:cs typeface="+mn-cs"/>
              </a:rPr>
              <a:t>As transações ACID distribuídas garantem a consistência de dados em várias linhas e tabelas</a:t>
            </a:r>
          </a:p>
          <a:p>
            <a:r>
              <a:rPr lang="pt-BR" sz="1200" b="0" i="0" kern="1200" dirty="0" smtClean="0">
                <a:solidFill>
                  <a:schemeClr val="tx1"/>
                </a:solidFill>
                <a:effectLst/>
                <a:latin typeface="+mn-lt"/>
                <a:ea typeface="+mn-ea"/>
                <a:cs typeface="+mn-cs"/>
              </a:rPr>
              <a:t>Interoperabilidade com ferramentas e aplicativos existentes</a:t>
            </a:r>
          </a:p>
          <a:p>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e distribuição Linux neutro</a:t>
            </a:r>
          </a:p>
          <a:p>
            <a:r>
              <a:rPr lang="pt-BR" sz="1200" b="0" i="0" kern="1200" dirty="0" smtClean="0">
                <a:solidFill>
                  <a:schemeClr val="tx1"/>
                </a:solidFill>
                <a:effectLst/>
                <a:latin typeface="+mn-lt"/>
                <a:ea typeface="+mn-ea"/>
                <a:cs typeface="+mn-cs"/>
              </a:rPr>
              <a:t>Fácil de adicionar à sua </a:t>
            </a:r>
            <a:r>
              <a:rPr lang="pt-BR" sz="1200" b="0" i="0" kern="1200" dirty="0" err="1" smtClean="0">
                <a:solidFill>
                  <a:schemeClr val="tx1"/>
                </a:solidFill>
                <a:effectLst/>
                <a:latin typeface="+mn-lt"/>
                <a:ea typeface="+mn-ea"/>
                <a:cs typeface="+mn-cs"/>
              </a:rPr>
              <a:t>infra-estrutura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existente</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17</a:t>
            </a:fld>
            <a:endParaRPr lang="en-GB"/>
          </a:p>
        </p:txBody>
      </p:sp>
    </p:spTree>
    <p:extLst>
      <p:ext uri="{BB962C8B-B14F-4D97-AF65-F5344CB8AC3E}">
        <p14:creationId xmlns:p14="http://schemas.microsoft.com/office/powerpoint/2010/main" val="2363163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tem muitas vantagens se comparado as outras tecnologias de Big Data e do paradigma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como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e o </a:t>
            </a:r>
            <a:r>
              <a:rPr lang="pt-BR" sz="1200" b="0"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a:t>
            </a:r>
          </a:p>
          <a:p>
            <a:r>
              <a:rPr lang="pt-BR" dirty="0" err="1" smtClean="0"/>
              <a:t>Spark</a:t>
            </a:r>
            <a:r>
              <a:rPr lang="pt-BR" dirty="0" smtClean="0"/>
              <a:t> </a:t>
            </a:r>
            <a:r>
              <a:rPr lang="pt-BR" sz="1200" b="0" i="0" kern="1200" dirty="0" smtClean="0">
                <a:solidFill>
                  <a:schemeClr val="tx1"/>
                </a:solidFill>
                <a:effectLst/>
                <a:latin typeface="+mn-lt"/>
                <a:ea typeface="+mn-ea"/>
                <a:cs typeface="+mn-cs"/>
              </a:rPr>
              <a:t>Execute programas até 100x mais rápidos do que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na memória, ou 10 vezes mais rápido no disco.</a:t>
            </a:r>
          </a:p>
          <a:p>
            <a:r>
              <a:rPr lang="pt-BR" sz="1200" b="0" i="0" kern="1200" dirty="0" smtClean="0">
                <a:solidFill>
                  <a:schemeClr val="tx1"/>
                </a:solidFill>
                <a:effectLst/>
                <a:latin typeface="+mn-lt"/>
                <a:ea typeface="+mn-ea"/>
                <a:cs typeface="+mn-cs"/>
              </a:rPr>
              <a:t>Escreva aplicativos rapidamente em Java, Scala, Python, R.</a:t>
            </a:r>
          </a:p>
          <a:p>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é executado em</a:t>
            </a:r>
          </a:p>
          <a:p>
            <a:endParaRPr lang="pt-BR" sz="1200" b="0" i="0" kern="120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endParaRPr lang="pt-BR" sz="1200" b="0" i="0" kern="1200" dirty="0" smtClean="0">
              <a:solidFill>
                <a:schemeClr val="tx1"/>
              </a:solidFill>
              <a:effectLst/>
              <a:latin typeface="+mn-lt"/>
              <a:ea typeface="+mn-ea"/>
              <a:cs typeface="+mn-cs"/>
            </a:endParaRPr>
          </a:p>
          <a:p>
            <a:pPr lvl="1"/>
            <a:r>
              <a:rPr lang="pt-BR" sz="1200" b="0" i="0" kern="1200" dirty="0" smtClean="0">
                <a:solidFill>
                  <a:schemeClr val="tx1"/>
                </a:solidFill>
                <a:effectLst/>
                <a:latin typeface="+mn-lt"/>
                <a:ea typeface="+mn-ea"/>
                <a:cs typeface="+mn-cs"/>
              </a:rPr>
              <a:t>O </a:t>
            </a:r>
            <a:r>
              <a:rPr lang="pt-BR" sz="1200" b="0" i="0" u="none" strike="noStrike" kern="1200" dirty="0" err="1" smtClean="0">
                <a:solidFill>
                  <a:schemeClr val="tx1"/>
                </a:solidFill>
                <a:effectLst/>
                <a:latin typeface="+mn-lt"/>
                <a:ea typeface="+mn-ea"/>
                <a:cs typeface="+mn-cs"/>
                <a:hlinkClick r:id="rId3"/>
              </a:rPr>
              <a:t>Spark</a:t>
            </a:r>
            <a:r>
              <a:rPr lang="pt-BR" sz="1200" b="0" i="0" u="none" strike="noStrike" kern="1200" dirty="0" smtClean="0">
                <a:solidFill>
                  <a:schemeClr val="tx1"/>
                </a:solidFill>
                <a:effectLst/>
                <a:latin typeface="+mn-lt"/>
                <a:ea typeface="+mn-ea"/>
                <a:cs typeface="+mn-cs"/>
                <a:hlinkClick r:id="rId3"/>
              </a:rPr>
              <a:t> Streaming</a:t>
            </a:r>
            <a:r>
              <a:rPr lang="pt-BR" sz="1200" b="0" i="0" kern="1200" dirty="0" smtClean="0">
                <a:solidFill>
                  <a:schemeClr val="tx1"/>
                </a:solidFill>
                <a:effectLst/>
                <a:latin typeface="+mn-lt"/>
                <a:ea typeface="+mn-ea"/>
                <a:cs typeface="+mn-cs"/>
              </a:rPr>
              <a:t> pode ser usado para processar dados de streaming em tempo real baseado na computação de </a:t>
            </a:r>
            <a:r>
              <a:rPr lang="pt-BR" sz="1200" b="0" i="0" kern="1200" dirty="0" err="1" smtClean="0">
                <a:solidFill>
                  <a:schemeClr val="tx1"/>
                </a:solidFill>
                <a:effectLst/>
                <a:latin typeface="+mn-lt"/>
                <a:ea typeface="+mn-ea"/>
                <a:cs typeface="+mn-cs"/>
              </a:rPr>
              <a:t>microbatch</a:t>
            </a:r>
            <a:r>
              <a:rPr lang="pt-BR" sz="1200" b="0" i="0" kern="1200" dirty="0" smtClean="0">
                <a:solidFill>
                  <a:schemeClr val="tx1"/>
                </a:solidFill>
                <a:effectLst/>
                <a:latin typeface="+mn-lt"/>
                <a:ea typeface="+mn-ea"/>
                <a:cs typeface="+mn-cs"/>
              </a:rPr>
              <a:t>. Para isso é utilizado o </a:t>
            </a:r>
            <a:r>
              <a:rPr lang="pt-BR" sz="1200" b="0" i="0" kern="1200" dirty="0" err="1" smtClean="0">
                <a:solidFill>
                  <a:schemeClr val="tx1"/>
                </a:solidFill>
                <a:effectLst/>
                <a:latin typeface="+mn-lt"/>
                <a:ea typeface="+mn-ea"/>
                <a:cs typeface="+mn-cs"/>
              </a:rPr>
              <a:t>DStream</a:t>
            </a:r>
            <a:r>
              <a:rPr lang="pt-BR" sz="1200" b="0" i="0" kern="1200" dirty="0" smtClean="0">
                <a:solidFill>
                  <a:schemeClr val="tx1"/>
                </a:solidFill>
                <a:effectLst/>
                <a:latin typeface="+mn-lt"/>
                <a:ea typeface="+mn-ea"/>
                <a:cs typeface="+mn-cs"/>
              </a:rPr>
              <a:t> que é basicamente uma série de RDD para processar os dados em tempo real;</a:t>
            </a: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SQL:</a:t>
            </a:r>
            <a:endParaRPr lang="pt-BR" sz="1200" b="0" i="0" kern="1200" dirty="0" smtClean="0">
              <a:solidFill>
                <a:schemeClr val="tx1"/>
              </a:solidFill>
              <a:effectLst/>
              <a:latin typeface="+mn-lt"/>
              <a:ea typeface="+mn-ea"/>
              <a:cs typeface="+mn-cs"/>
            </a:endParaRPr>
          </a:p>
          <a:p>
            <a:pPr lvl="1"/>
            <a:r>
              <a:rPr lang="pt-BR" sz="1200" b="0" i="0" u="none" strike="noStrike" kern="1200" dirty="0" err="1" smtClean="0">
                <a:solidFill>
                  <a:schemeClr val="tx1"/>
                </a:solidFill>
                <a:effectLst/>
                <a:latin typeface="+mn-lt"/>
                <a:ea typeface="+mn-ea"/>
                <a:cs typeface="+mn-cs"/>
                <a:hlinkClick r:id="rId4"/>
              </a:rPr>
              <a:t>Spark</a:t>
            </a:r>
            <a:r>
              <a:rPr lang="pt-BR" sz="1200" b="0" i="0" u="none" strike="noStrike" kern="1200" dirty="0" smtClean="0">
                <a:solidFill>
                  <a:schemeClr val="tx1"/>
                </a:solidFill>
                <a:effectLst/>
                <a:latin typeface="+mn-lt"/>
                <a:ea typeface="+mn-ea"/>
                <a:cs typeface="+mn-cs"/>
                <a:hlinkClick r:id="rId4"/>
              </a:rPr>
              <a:t> SQL</a:t>
            </a:r>
            <a:r>
              <a:rPr lang="pt-BR" sz="1200" b="0" i="0" kern="1200" dirty="0" smtClean="0">
                <a:solidFill>
                  <a:schemeClr val="tx1"/>
                </a:solidFill>
                <a:effectLst/>
                <a:latin typeface="+mn-lt"/>
                <a:ea typeface="+mn-ea"/>
                <a:cs typeface="+mn-cs"/>
              </a:rPr>
              <a:t> fornece a capacidade de expor os conjuntos de dados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através de uma API JDBC. Isso permite executar consultas no estilo SQL sobre esses dados usando ferramentas tradicionais de BI e de visualização. Além disso, também permite que os usuários usem ETL para extrair seus dados em diferentes formatos (como JSON, Parquet, ou um banco de dados), transformá-los e expô-los para consultas </a:t>
            </a:r>
            <a:r>
              <a:rPr lang="pt-BR" sz="1200" b="0" i="0" kern="1200" dirty="0" err="1" smtClean="0">
                <a:solidFill>
                  <a:schemeClr val="tx1"/>
                </a:solidFill>
                <a:effectLst/>
                <a:latin typeface="+mn-lt"/>
                <a:ea typeface="+mn-ea"/>
                <a:cs typeface="+mn-cs"/>
              </a:rPr>
              <a:t>ad-hoc</a:t>
            </a:r>
            <a:r>
              <a:rPr lang="pt-BR" sz="1200" b="0" i="0" kern="1200" dirty="0" smtClean="0">
                <a:solidFill>
                  <a:schemeClr val="tx1"/>
                </a:solidFill>
                <a:effectLst/>
                <a:latin typeface="+mn-lt"/>
                <a:ea typeface="+mn-ea"/>
                <a:cs typeface="+mn-cs"/>
              </a:rPr>
              <a:t>;</a:t>
            </a: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MLlib</a:t>
            </a:r>
            <a:r>
              <a:rPr lang="pt-BR" sz="1200" b="1"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lvl="1"/>
            <a:r>
              <a:rPr lang="pt-BR" sz="1200" b="0" i="0" u="none" strike="noStrike" kern="1200" dirty="0" err="1" smtClean="0">
                <a:solidFill>
                  <a:schemeClr val="tx1"/>
                </a:solidFill>
                <a:effectLst/>
                <a:latin typeface="+mn-lt"/>
                <a:ea typeface="+mn-ea"/>
                <a:cs typeface="+mn-cs"/>
                <a:hlinkClick r:id="rId5"/>
              </a:rPr>
              <a:t>MLlib</a:t>
            </a:r>
            <a:r>
              <a:rPr lang="pt-BR" sz="1200" b="0" i="0" kern="1200" dirty="0" smtClean="0">
                <a:solidFill>
                  <a:schemeClr val="tx1"/>
                </a:solidFill>
                <a:effectLst/>
                <a:latin typeface="+mn-lt"/>
                <a:ea typeface="+mn-ea"/>
                <a:cs typeface="+mn-cs"/>
              </a:rPr>
              <a:t> é a biblioteca de aprendizado de máquina do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que consiste em algoritmos de aprendizagem, incluindo a classificação, regressão, </a:t>
            </a:r>
            <a:r>
              <a:rPr lang="pt-BR" sz="1200" b="0" i="0" kern="1200" dirty="0" err="1" smtClean="0">
                <a:solidFill>
                  <a:schemeClr val="tx1"/>
                </a:solidFill>
                <a:effectLst/>
                <a:latin typeface="+mn-lt"/>
                <a:ea typeface="+mn-ea"/>
                <a:cs typeface="+mn-cs"/>
              </a:rPr>
              <a:t>clustering</a:t>
            </a:r>
            <a:r>
              <a:rPr lang="pt-BR" sz="1200" b="0" i="0" kern="1200" dirty="0" smtClean="0">
                <a:solidFill>
                  <a:schemeClr val="tx1"/>
                </a:solidFill>
                <a:effectLst/>
                <a:latin typeface="+mn-lt"/>
                <a:ea typeface="+mn-ea"/>
                <a:cs typeface="+mn-cs"/>
              </a:rPr>
              <a:t>, filtragem colaborativa e redução de dimensionalidade;</a:t>
            </a: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GraphX</a:t>
            </a:r>
            <a:r>
              <a:rPr lang="pt-BR" sz="1200" b="1"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lvl="1"/>
            <a:r>
              <a:rPr lang="pt-BR" sz="1200" b="0" i="0" u="none" strike="noStrike" kern="1200" dirty="0" err="1" smtClean="0">
                <a:solidFill>
                  <a:schemeClr val="tx1"/>
                </a:solidFill>
                <a:effectLst/>
                <a:latin typeface="+mn-lt"/>
                <a:ea typeface="+mn-ea"/>
                <a:cs typeface="+mn-cs"/>
                <a:hlinkClick r:id="rId6"/>
              </a:rPr>
              <a:t>GraphX</a:t>
            </a:r>
            <a:r>
              <a:rPr lang="pt-BR" sz="1200" b="0" i="0" kern="1200" dirty="0" smtClean="0">
                <a:solidFill>
                  <a:schemeClr val="tx1"/>
                </a:solidFill>
                <a:effectLst/>
                <a:latin typeface="+mn-lt"/>
                <a:ea typeface="+mn-ea"/>
                <a:cs typeface="+mn-cs"/>
              </a:rPr>
              <a:t> ​​é uma nova API do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para grafos e computação paralela. Em alto nível, o </a:t>
            </a:r>
            <a:r>
              <a:rPr lang="pt-BR" sz="1200" b="0" i="0" kern="1200" dirty="0" err="1" smtClean="0">
                <a:solidFill>
                  <a:schemeClr val="tx1"/>
                </a:solidFill>
                <a:effectLst/>
                <a:latin typeface="+mn-lt"/>
                <a:ea typeface="+mn-ea"/>
                <a:cs typeface="+mn-cs"/>
              </a:rPr>
              <a:t>GraphX</a:t>
            </a:r>
            <a:r>
              <a:rPr lang="pt-BR" sz="1200" b="0" i="0" kern="1200" dirty="0" smtClean="0">
                <a:solidFill>
                  <a:schemeClr val="tx1"/>
                </a:solidFill>
                <a:effectLst/>
                <a:latin typeface="+mn-lt"/>
                <a:ea typeface="+mn-ea"/>
                <a:cs typeface="+mn-cs"/>
              </a:rPr>
              <a:t> ​​estende 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RDD para grafos. Para apoiar a computação de grafos, o </a:t>
            </a:r>
            <a:r>
              <a:rPr lang="pt-BR" sz="1200" b="0" i="0" kern="1200" dirty="0" err="1" smtClean="0">
                <a:solidFill>
                  <a:schemeClr val="tx1"/>
                </a:solidFill>
                <a:effectLst/>
                <a:latin typeface="+mn-lt"/>
                <a:ea typeface="+mn-ea"/>
                <a:cs typeface="+mn-cs"/>
              </a:rPr>
              <a:t>GraphX</a:t>
            </a:r>
            <a:r>
              <a:rPr lang="pt-BR" sz="1200" b="0" i="0" kern="1200" dirty="0" smtClean="0">
                <a:solidFill>
                  <a:schemeClr val="tx1"/>
                </a:solidFill>
                <a:effectLst/>
                <a:latin typeface="+mn-lt"/>
                <a:ea typeface="+mn-ea"/>
                <a:cs typeface="+mn-cs"/>
              </a:rPr>
              <a:t> ​​expõe um conjunto de operadores fundamentais (por exemplo, </a:t>
            </a:r>
            <a:r>
              <a:rPr lang="pt-BR" sz="1200" b="0" i="0" kern="1200" dirty="0" err="1" smtClean="0">
                <a:solidFill>
                  <a:schemeClr val="tx1"/>
                </a:solidFill>
                <a:effectLst/>
                <a:latin typeface="+mn-lt"/>
                <a:ea typeface="+mn-ea"/>
                <a:cs typeface="+mn-cs"/>
              </a:rPr>
              <a:t>subgrafos</a:t>
            </a:r>
            <a:r>
              <a:rPr lang="pt-BR" sz="1200" b="0" i="0" kern="1200" dirty="0" smtClean="0">
                <a:solidFill>
                  <a:schemeClr val="tx1"/>
                </a:solidFill>
                <a:effectLst/>
                <a:latin typeface="+mn-lt"/>
                <a:ea typeface="+mn-ea"/>
                <a:cs typeface="+mn-cs"/>
              </a:rPr>
              <a:t> e vértices adjacentes), bem como uma variante optimizada do </a:t>
            </a:r>
            <a:r>
              <a:rPr lang="pt-BR" sz="1200" b="0" i="0" kern="1200" dirty="0" err="1" smtClean="0">
                <a:solidFill>
                  <a:schemeClr val="tx1"/>
                </a:solidFill>
                <a:effectLst/>
                <a:latin typeface="+mn-lt"/>
                <a:ea typeface="+mn-ea"/>
                <a:cs typeface="+mn-cs"/>
              </a:rPr>
              <a:t>Pregel</a:t>
            </a:r>
            <a:r>
              <a:rPr lang="pt-BR" sz="1200" b="0" i="0" kern="1200" dirty="0" smtClean="0">
                <a:solidFill>
                  <a:schemeClr val="tx1"/>
                </a:solidFill>
                <a:effectLst/>
                <a:latin typeface="+mn-lt"/>
                <a:ea typeface="+mn-ea"/>
                <a:cs typeface="+mn-cs"/>
              </a:rPr>
              <a:t>. Além disso, o </a:t>
            </a:r>
            <a:r>
              <a:rPr lang="pt-BR" sz="1200" b="0" i="0" kern="1200" dirty="0" err="1" smtClean="0">
                <a:solidFill>
                  <a:schemeClr val="tx1"/>
                </a:solidFill>
                <a:effectLst/>
                <a:latin typeface="+mn-lt"/>
                <a:ea typeface="+mn-ea"/>
                <a:cs typeface="+mn-cs"/>
              </a:rPr>
              <a:t>GraphX</a:t>
            </a:r>
            <a:r>
              <a:rPr lang="pt-BR" sz="1200" b="0" i="0" kern="1200" dirty="0" smtClean="0">
                <a:solidFill>
                  <a:schemeClr val="tx1"/>
                </a:solidFill>
                <a:effectLst/>
                <a:latin typeface="+mn-lt"/>
                <a:ea typeface="+mn-ea"/>
                <a:cs typeface="+mn-cs"/>
              </a:rPr>
              <a:t> ​​inclui uma crescente coleção de algoritmos para simplificar tarefas de análise de grafos.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Mesos, autônomo ou na nuvem. Pode acessar diversas fontes de dados, incluindo HDFS, Cassandra, </a:t>
            </a:r>
            <a:r>
              <a:rPr lang="pt-BR" sz="1200" b="0"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e S3.</a:t>
            </a:r>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18</a:t>
            </a:fld>
            <a:endParaRPr lang="en-GB"/>
          </a:p>
        </p:txBody>
      </p:sp>
    </p:spTree>
    <p:extLst>
      <p:ext uri="{BB962C8B-B14F-4D97-AF65-F5344CB8AC3E}">
        <p14:creationId xmlns:p14="http://schemas.microsoft.com/office/powerpoint/2010/main" val="45761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Ferramenta para indexação e pesquisa de dados•  Interface web para consultas•  Integração via XML/HTTP/JSON•  Baseado no Apache </a:t>
            </a:r>
            <a:r>
              <a:rPr lang="pt-BR" sz="1200" b="0" i="0" kern="1200" dirty="0" err="1" smtClean="0">
                <a:solidFill>
                  <a:schemeClr val="tx1"/>
                </a:solidFill>
                <a:effectLst/>
                <a:latin typeface="+mn-lt"/>
                <a:ea typeface="+mn-ea"/>
                <a:cs typeface="+mn-cs"/>
              </a:rPr>
              <a:t>LuceneO</a:t>
            </a:r>
            <a:r>
              <a:rPr lang="pt-BR" sz="1200" b="0" i="0" kern="1200" dirty="0" smtClean="0">
                <a:solidFill>
                  <a:schemeClr val="tx1"/>
                </a:solidFill>
                <a:effectLst/>
                <a:latin typeface="+mn-lt"/>
                <a:ea typeface="+mn-ea"/>
                <a:cs typeface="+mn-cs"/>
              </a:rPr>
              <a:t> que é o Apache </a:t>
            </a:r>
            <a:r>
              <a:rPr lang="pt-BR" sz="1200" b="0" i="0" kern="1200" dirty="0" err="1" smtClean="0">
                <a:solidFill>
                  <a:schemeClr val="tx1"/>
                </a:solidFill>
                <a:effectLst/>
                <a:latin typeface="+mn-lt"/>
                <a:ea typeface="+mn-ea"/>
                <a:cs typeface="+mn-cs"/>
              </a:rPr>
              <a:t>Solr</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3" tooltip="O que é o Apache Solr "/>
              </a:rPr>
              <a:t>5. </a:t>
            </a:r>
            <a:r>
              <a:rPr lang="pt-BR" sz="1200" b="0" i="0" kern="1200" dirty="0" smtClean="0">
                <a:solidFill>
                  <a:schemeClr val="tx1"/>
                </a:solidFill>
                <a:effectLst/>
                <a:latin typeface="+mn-lt"/>
                <a:ea typeface="+mn-ea"/>
                <a:cs typeface="+mn-cs"/>
              </a:rPr>
              <a:t>O que é o Apache </a:t>
            </a:r>
            <a:r>
              <a:rPr lang="pt-BR" sz="1200" b="0" i="0" kern="1200" dirty="0" err="1" smtClean="0">
                <a:solidFill>
                  <a:schemeClr val="tx1"/>
                </a:solidFill>
                <a:effectLst/>
                <a:latin typeface="+mn-lt"/>
                <a:ea typeface="+mn-ea"/>
                <a:cs typeface="+mn-cs"/>
              </a:rPr>
              <a:t>Solr</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4" tooltip="1.  Indexa diversos tipos de dados2.  Filtros avançados de ..."/>
              </a:rPr>
              <a:t>6. </a:t>
            </a:r>
            <a:r>
              <a:rPr lang="pt-BR" sz="1200" b="0" i="0" kern="1200" dirty="0" smtClean="0">
                <a:solidFill>
                  <a:schemeClr val="tx1"/>
                </a:solidFill>
                <a:effectLst/>
                <a:latin typeface="+mn-lt"/>
                <a:ea typeface="+mn-ea"/>
                <a:cs typeface="+mn-cs"/>
              </a:rPr>
              <a:t>1.  Indexa diversos tipos de dados2.  Filtros avançados de busca3.  Busca facetada4.  Busca fonética5.  </a:t>
            </a:r>
            <a:r>
              <a:rPr lang="pt-BR" sz="1200" b="0" i="0" kern="1200" dirty="0" err="1" smtClean="0">
                <a:solidFill>
                  <a:schemeClr val="tx1"/>
                </a:solidFill>
                <a:effectLst/>
                <a:latin typeface="+mn-lt"/>
                <a:ea typeface="+mn-ea"/>
                <a:cs typeface="+mn-cs"/>
              </a:rPr>
              <a:t>ExtensibilidadeComo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5" tooltip="1 - Indexa diversos tipos de dados•  Textos pequenos e gran..."/>
              </a:rPr>
              <a:t>7. </a:t>
            </a:r>
            <a:r>
              <a:rPr lang="pt-BR" sz="1200" b="0" i="0" kern="1200" dirty="0" smtClean="0">
                <a:solidFill>
                  <a:schemeClr val="tx1"/>
                </a:solidFill>
                <a:effectLst/>
                <a:latin typeface="+mn-lt"/>
                <a:ea typeface="+mn-ea"/>
                <a:cs typeface="+mn-cs"/>
              </a:rPr>
              <a:t>1 - Indexa diversos tipos de dados•  Textos pequenos e grandes•  </a:t>
            </a:r>
            <a:r>
              <a:rPr lang="pt-BR" sz="1200" b="0" i="0" kern="1200" dirty="0" err="1" smtClean="0">
                <a:solidFill>
                  <a:schemeClr val="tx1"/>
                </a:solidFill>
                <a:effectLst/>
                <a:latin typeface="+mn-lt"/>
                <a:ea typeface="+mn-ea"/>
                <a:cs typeface="+mn-cs"/>
              </a:rPr>
              <a:t>Metadados</a:t>
            </a:r>
            <a:r>
              <a:rPr lang="pt-BR" sz="1200" b="0" i="0" kern="1200" dirty="0" smtClean="0">
                <a:solidFill>
                  <a:schemeClr val="tx1"/>
                </a:solidFill>
                <a:effectLst/>
                <a:latin typeface="+mn-lt"/>
                <a:ea typeface="+mn-ea"/>
                <a:cs typeface="+mn-cs"/>
              </a:rPr>
              <a:t> de arquivos(PDF, DOC, MP3, JPG, </a:t>
            </a:r>
            <a:r>
              <a:rPr lang="pt-BR" sz="1200" b="0" i="0" kern="1200" dirty="0" err="1" smtClean="0">
                <a:solidFill>
                  <a:schemeClr val="tx1"/>
                </a:solidFill>
                <a:effectLst/>
                <a:latin typeface="+mn-lt"/>
                <a:ea typeface="+mn-ea"/>
                <a:cs typeface="+mn-cs"/>
              </a:rPr>
              <a:t>etc</a:t>
            </a:r>
            <a:r>
              <a:rPr lang="pt-BR" sz="1200" b="0" i="0" kern="1200" dirty="0" smtClean="0">
                <a:solidFill>
                  <a:schemeClr val="tx1"/>
                </a:solidFill>
                <a:effectLst/>
                <a:latin typeface="+mn-lt"/>
                <a:ea typeface="+mn-ea"/>
                <a:cs typeface="+mn-cs"/>
              </a:rPr>
              <a:t>)•  Coordenadas geográficas•  ...Como ele pode te ajudar</a:t>
            </a:r>
          </a:p>
          <a:p>
            <a:r>
              <a:rPr lang="pt-BR" sz="1200" b="0" i="0" u="none" strike="noStrike" kern="1200" dirty="0" smtClean="0">
                <a:solidFill>
                  <a:schemeClr val="tx1"/>
                </a:solidFill>
                <a:effectLst/>
                <a:latin typeface="+mn-lt"/>
                <a:ea typeface="+mn-ea"/>
                <a:cs typeface="+mn-cs"/>
                <a:hlinkClick r:id="rId6" tooltip="2 - Filtros avançados de busca•  Filtros condicionais•  Pes..."/>
              </a:rPr>
              <a:t>8. </a:t>
            </a:r>
            <a:r>
              <a:rPr lang="pt-BR" sz="1200" b="0" i="0" kern="1200" dirty="0" smtClean="0">
                <a:solidFill>
                  <a:schemeClr val="tx1"/>
                </a:solidFill>
                <a:effectLst/>
                <a:latin typeface="+mn-lt"/>
                <a:ea typeface="+mn-ea"/>
                <a:cs typeface="+mn-cs"/>
              </a:rPr>
              <a:t>2 - Filtros avançados de busca•  Filtros condicionais•  Pesquisa com “</a:t>
            </a:r>
            <a:r>
              <a:rPr lang="pt-BR" sz="1200" b="0" i="0" kern="1200" dirty="0" err="1" smtClean="0">
                <a:solidFill>
                  <a:schemeClr val="tx1"/>
                </a:solidFill>
                <a:effectLst/>
                <a:latin typeface="+mn-lt"/>
                <a:ea typeface="+mn-ea"/>
                <a:cs typeface="+mn-cs"/>
              </a:rPr>
              <a:t>wildcards</a:t>
            </a:r>
            <a:r>
              <a:rPr lang="pt-BR" sz="1200" b="0" i="0" kern="1200" dirty="0" smtClean="0">
                <a:solidFill>
                  <a:schemeClr val="tx1"/>
                </a:solidFill>
                <a:effectLst/>
                <a:latin typeface="+mn-lt"/>
                <a:ea typeface="+mn-ea"/>
                <a:cs typeface="+mn-cs"/>
              </a:rPr>
              <a:t>”•  Pesquisa por proximidade•  Operadores booleanos•  ...Como ele pode te ajudar</a:t>
            </a:r>
          </a:p>
          <a:p>
            <a:r>
              <a:rPr lang="pt-BR" sz="1200" b="0" i="0" u="none" strike="noStrike" kern="1200" dirty="0" smtClean="0">
                <a:solidFill>
                  <a:schemeClr val="tx1"/>
                </a:solidFill>
                <a:effectLst/>
                <a:latin typeface="+mn-lt"/>
                <a:ea typeface="+mn-ea"/>
                <a:cs typeface="+mn-cs"/>
                <a:hlinkClick r:id="rId7" tooltip="3 - Busca facetadaComo ele pode te ajudar "/>
              </a:rPr>
              <a:t>9. </a:t>
            </a:r>
            <a:r>
              <a:rPr lang="pt-BR" sz="1200" b="0" i="0" kern="1200" dirty="0" smtClean="0">
                <a:solidFill>
                  <a:schemeClr val="tx1"/>
                </a:solidFill>
                <a:effectLst/>
                <a:latin typeface="+mn-lt"/>
                <a:ea typeface="+mn-ea"/>
                <a:cs typeface="+mn-cs"/>
              </a:rPr>
              <a:t>3 - Busca </a:t>
            </a:r>
            <a:r>
              <a:rPr lang="pt-BR" sz="1200" b="0" i="0" kern="1200" dirty="0" err="1" smtClean="0">
                <a:solidFill>
                  <a:schemeClr val="tx1"/>
                </a:solidFill>
                <a:effectLst/>
                <a:latin typeface="+mn-lt"/>
                <a:ea typeface="+mn-ea"/>
                <a:cs typeface="+mn-cs"/>
              </a:rPr>
              <a:t>facetadaComo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8" tooltip="4 - Busca fonéticaEm geral, uma busca se baseia apenas na o..."/>
              </a:rPr>
              <a:t>10. </a:t>
            </a:r>
            <a:r>
              <a:rPr lang="pt-BR" sz="1200" b="0" i="0" kern="1200" dirty="0" smtClean="0">
                <a:solidFill>
                  <a:schemeClr val="tx1"/>
                </a:solidFill>
                <a:effectLst/>
                <a:latin typeface="+mn-lt"/>
                <a:ea typeface="+mn-ea"/>
                <a:cs typeface="+mn-cs"/>
              </a:rPr>
              <a:t>4 - Busca </a:t>
            </a:r>
            <a:r>
              <a:rPr lang="pt-BR" sz="1200" b="0" i="0" kern="1200" dirty="0" err="1" smtClean="0">
                <a:solidFill>
                  <a:schemeClr val="tx1"/>
                </a:solidFill>
                <a:effectLst/>
                <a:latin typeface="+mn-lt"/>
                <a:ea typeface="+mn-ea"/>
                <a:cs typeface="+mn-cs"/>
              </a:rPr>
              <a:t>fonéticaEm</a:t>
            </a:r>
            <a:r>
              <a:rPr lang="pt-BR" sz="1200" b="0" i="0" kern="1200" dirty="0" smtClean="0">
                <a:solidFill>
                  <a:schemeClr val="tx1"/>
                </a:solidFill>
                <a:effectLst/>
                <a:latin typeface="+mn-lt"/>
                <a:ea typeface="+mn-ea"/>
                <a:cs typeface="+mn-cs"/>
              </a:rPr>
              <a:t> geral, uma busca se baseia apenas na ortografia, que </a:t>
            </a:r>
            <a:r>
              <a:rPr lang="pt-BR" sz="1200" b="0" i="0" kern="1200" dirty="0" err="1" smtClean="0">
                <a:solidFill>
                  <a:schemeClr val="tx1"/>
                </a:solidFill>
                <a:effectLst/>
                <a:latin typeface="+mn-lt"/>
                <a:ea typeface="+mn-ea"/>
                <a:cs typeface="+mn-cs"/>
              </a:rPr>
              <a:t>éuma</a:t>
            </a:r>
            <a:r>
              <a:rPr lang="pt-BR" sz="1200" b="0" i="0" kern="1200" dirty="0" smtClean="0">
                <a:solidFill>
                  <a:schemeClr val="tx1"/>
                </a:solidFill>
                <a:effectLst/>
                <a:latin typeface="+mn-lt"/>
                <a:ea typeface="+mn-ea"/>
                <a:cs typeface="+mn-cs"/>
              </a:rPr>
              <a:t> sequência de letras, como "</a:t>
            </a:r>
            <a:r>
              <a:rPr lang="pt-BR" sz="1200" b="0" i="0" kern="1200" dirty="0" err="1" smtClean="0">
                <a:solidFill>
                  <a:schemeClr val="tx1"/>
                </a:solidFill>
                <a:effectLst/>
                <a:latin typeface="+mn-lt"/>
                <a:ea typeface="+mn-ea"/>
                <a:cs typeface="+mn-cs"/>
              </a:rPr>
              <a:t>J-o-ã-o</a:t>
            </a:r>
            <a:r>
              <a:rPr lang="pt-BR" sz="1200" b="0" i="0" kern="1200" dirty="0" smtClean="0">
                <a:solidFill>
                  <a:schemeClr val="tx1"/>
                </a:solidFill>
                <a:effectLst/>
                <a:latin typeface="+mn-lt"/>
                <a:ea typeface="+mn-ea"/>
                <a:cs typeface="+mn-cs"/>
              </a:rPr>
              <a:t>", existindo </a:t>
            </a:r>
            <a:r>
              <a:rPr lang="pt-BR" sz="1200" b="0" i="0" kern="1200" dirty="0" err="1" smtClean="0">
                <a:solidFill>
                  <a:schemeClr val="tx1"/>
                </a:solidFill>
                <a:effectLst/>
                <a:latin typeface="+mn-lt"/>
                <a:ea typeface="+mn-ea"/>
                <a:cs typeface="+mn-cs"/>
              </a:rPr>
              <a:t>algunstipos</a:t>
            </a:r>
            <a:r>
              <a:rPr lang="pt-BR" sz="1200" b="0" i="0" kern="1200" dirty="0" smtClean="0">
                <a:solidFill>
                  <a:schemeClr val="tx1"/>
                </a:solidFill>
                <a:effectLst/>
                <a:latin typeface="+mn-lt"/>
                <a:ea typeface="+mn-ea"/>
                <a:cs typeface="+mn-cs"/>
              </a:rPr>
              <a:t> de alternativas simples, como desconsiderar </a:t>
            </a:r>
            <a:r>
              <a:rPr lang="pt-BR" sz="1200" b="0" i="0" kern="1200" dirty="0" err="1" smtClean="0">
                <a:solidFill>
                  <a:schemeClr val="tx1"/>
                </a:solidFill>
                <a:effectLst/>
                <a:latin typeface="+mn-lt"/>
                <a:ea typeface="+mn-ea"/>
                <a:cs typeface="+mn-cs"/>
              </a:rPr>
              <a:t>acentos,etc.A</a:t>
            </a:r>
            <a:r>
              <a:rPr lang="pt-BR" sz="1200" b="0" i="0" kern="1200" dirty="0" smtClean="0">
                <a:solidFill>
                  <a:schemeClr val="tx1"/>
                </a:solidFill>
                <a:effectLst/>
                <a:latin typeface="+mn-lt"/>
                <a:ea typeface="+mn-ea"/>
                <a:cs typeface="+mn-cs"/>
              </a:rPr>
              <a:t> busca fonética permite buscas como “Thaís” </a:t>
            </a:r>
            <a:r>
              <a:rPr lang="pt-BR" sz="1200" b="0" i="0" kern="1200" dirty="0" err="1" smtClean="0">
                <a:solidFill>
                  <a:schemeClr val="tx1"/>
                </a:solidFill>
                <a:effectLst/>
                <a:latin typeface="+mn-lt"/>
                <a:ea typeface="+mn-ea"/>
                <a:cs typeface="+mn-cs"/>
              </a:rPr>
              <a:t>retornarem“Taís</a:t>
            </a:r>
            <a:r>
              <a:rPr lang="pt-BR" sz="1200" b="0" i="0" kern="1200" dirty="0" smtClean="0">
                <a:solidFill>
                  <a:schemeClr val="tx1"/>
                </a:solidFill>
                <a:effectLst/>
                <a:latin typeface="+mn-lt"/>
                <a:ea typeface="+mn-ea"/>
                <a:cs typeface="+mn-cs"/>
              </a:rPr>
              <a:t>”; “Carol” retornar “</a:t>
            </a:r>
            <a:r>
              <a:rPr lang="pt-BR" sz="1200" b="0" i="0" kern="1200" dirty="0" err="1" smtClean="0">
                <a:solidFill>
                  <a:schemeClr val="tx1"/>
                </a:solidFill>
                <a:effectLst/>
                <a:latin typeface="+mn-lt"/>
                <a:ea typeface="+mn-ea"/>
                <a:cs typeface="+mn-cs"/>
              </a:rPr>
              <a:t>Karol</a:t>
            </a:r>
            <a:r>
              <a:rPr lang="pt-BR" sz="1200" b="0" i="0" kern="1200" dirty="0" smtClean="0">
                <a:solidFill>
                  <a:schemeClr val="tx1"/>
                </a:solidFill>
                <a:effectLst/>
                <a:latin typeface="+mn-lt"/>
                <a:ea typeface="+mn-ea"/>
                <a:cs typeface="+mn-cs"/>
              </a:rPr>
              <a:t>”, e por ai em </a:t>
            </a:r>
            <a:r>
              <a:rPr lang="pt-BR" sz="1200" b="0" i="0" kern="1200" dirty="0" err="1" smtClean="0">
                <a:solidFill>
                  <a:schemeClr val="tx1"/>
                </a:solidFill>
                <a:effectLst/>
                <a:latin typeface="+mn-lt"/>
                <a:ea typeface="+mn-ea"/>
                <a:cs typeface="+mn-cs"/>
              </a:rPr>
              <a:t>diante.Como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9" tooltip="5 – Extensibilidade•  Baseado em Java•  Open sourceComo ele..."/>
              </a:rPr>
              <a:t>11. </a:t>
            </a:r>
            <a:r>
              <a:rPr lang="pt-BR" sz="1200" b="0" i="0" kern="1200" dirty="0" smtClean="0">
                <a:solidFill>
                  <a:schemeClr val="tx1"/>
                </a:solidFill>
                <a:effectLst/>
                <a:latin typeface="+mn-lt"/>
                <a:ea typeface="+mn-ea"/>
                <a:cs typeface="+mn-cs"/>
              </a:rPr>
              <a:t>5 – Extensibilidade•  Baseado em Java•  Open </a:t>
            </a:r>
            <a:r>
              <a:rPr lang="pt-BR" sz="1200" b="0" i="0" kern="1200" dirty="0" err="1" smtClean="0">
                <a:solidFill>
                  <a:schemeClr val="tx1"/>
                </a:solidFill>
                <a:effectLst/>
                <a:latin typeface="+mn-lt"/>
                <a:ea typeface="+mn-ea"/>
                <a:cs typeface="+mn-cs"/>
              </a:rPr>
              <a:t>sourceComo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10" tooltip="1.  Backend para buscas em sites2.  Backend para buscas em ..."/>
              </a:rPr>
              <a:t>12. </a:t>
            </a:r>
            <a:r>
              <a:rPr lang="pt-BR" sz="1200" b="0" i="0" kern="1200" dirty="0" smtClean="0">
                <a:solidFill>
                  <a:schemeClr val="tx1"/>
                </a:solidFill>
                <a:effectLst/>
                <a:latin typeface="+mn-lt"/>
                <a:ea typeface="+mn-ea"/>
                <a:cs typeface="+mn-cs"/>
              </a:rPr>
              <a:t>1.  </a:t>
            </a:r>
            <a:r>
              <a:rPr lang="pt-BR" sz="1200" b="0" i="0" kern="1200" dirty="0" err="1" smtClean="0">
                <a:solidFill>
                  <a:schemeClr val="tx1"/>
                </a:solidFill>
                <a:effectLst/>
                <a:latin typeface="+mn-lt"/>
                <a:ea typeface="+mn-ea"/>
                <a:cs typeface="+mn-cs"/>
              </a:rPr>
              <a:t>Backend</a:t>
            </a:r>
            <a:r>
              <a:rPr lang="pt-BR" sz="1200" b="0" i="0" kern="1200" dirty="0" smtClean="0">
                <a:solidFill>
                  <a:schemeClr val="tx1"/>
                </a:solidFill>
                <a:effectLst/>
                <a:latin typeface="+mn-lt"/>
                <a:ea typeface="+mn-ea"/>
                <a:cs typeface="+mn-cs"/>
              </a:rPr>
              <a:t> para buscas em sites2.  </a:t>
            </a:r>
            <a:r>
              <a:rPr lang="pt-BR" sz="1200" b="0" i="0" kern="1200" dirty="0" err="1" smtClean="0">
                <a:solidFill>
                  <a:schemeClr val="tx1"/>
                </a:solidFill>
                <a:effectLst/>
                <a:latin typeface="+mn-lt"/>
                <a:ea typeface="+mn-ea"/>
                <a:cs typeface="+mn-cs"/>
              </a:rPr>
              <a:t>Backend</a:t>
            </a:r>
            <a:r>
              <a:rPr lang="pt-BR" sz="1200" b="0" i="0" kern="1200" dirty="0" smtClean="0">
                <a:solidFill>
                  <a:schemeClr val="tx1"/>
                </a:solidFill>
                <a:effectLst/>
                <a:latin typeface="+mn-lt"/>
                <a:ea typeface="+mn-ea"/>
                <a:cs typeface="+mn-cs"/>
              </a:rPr>
              <a:t> para buscas em sistemas3.  Data Warehouse4.  Relatórios (data </a:t>
            </a:r>
            <a:r>
              <a:rPr lang="pt-BR" sz="1200" b="0" i="0" kern="1200" dirty="0" err="1" smtClean="0">
                <a:solidFill>
                  <a:schemeClr val="tx1"/>
                </a:solidFill>
                <a:effectLst/>
                <a:latin typeface="+mn-lt"/>
                <a:ea typeface="+mn-ea"/>
                <a:cs typeface="+mn-cs"/>
              </a:rPr>
              <a:t>warehouse</a:t>
            </a:r>
            <a:r>
              <a:rPr lang="pt-BR" sz="1200" b="0" i="0" kern="1200" dirty="0" smtClean="0">
                <a:solidFill>
                  <a:schemeClr val="tx1"/>
                </a:solidFill>
                <a:effectLst/>
                <a:latin typeface="+mn-lt"/>
                <a:ea typeface="+mn-ea"/>
                <a:cs typeface="+mn-cs"/>
              </a:rPr>
              <a:t> + busca facetada)5.  Apache Tika6.  Pesquisa em arquivos da rede7.  GED8.  Busca </a:t>
            </a:r>
            <a:r>
              <a:rPr lang="pt-BR" sz="1200" b="0" i="0" kern="1200" dirty="0" err="1" smtClean="0">
                <a:solidFill>
                  <a:schemeClr val="tx1"/>
                </a:solidFill>
                <a:effectLst/>
                <a:latin typeface="+mn-lt"/>
                <a:ea typeface="+mn-ea"/>
                <a:cs typeface="+mn-cs"/>
              </a:rPr>
              <a:t>FederadaPossibilidades</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11" tooltip="Possibilidades "/>
              </a:rPr>
              <a:t>13. </a:t>
            </a:r>
            <a:r>
              <a:rPr lang="pt-BR" sz="1200" b="0" i="0" kern="1200" dirty="0" smtClean="0">
                <a:solidFill>
                  <a:schemeClr val="tx1"/>
                </a:solidFill>
                <a:effectLst/>
                <a:latin typeface="+mn-lt"/>
                <a:ea typeface="+mn-ea"/>
                <a:cs typeface="+mn-cs"/>
              </a:rPr>
              <a:t>Possibilidades</a:t>
            </a:r>
          </a:p>
          <a:p>
            <a:r>
              <a:rPr lang="pt-BR" sz="1200" b="0" i="0" u="none" strike="noStrike" kern="1200" dirty="0" smtClean="0">
                <a:solidFill>
                  <a:schemeClr val="tx1"/>
                </a:solidFill>
                <a:effectLst/>
                <a:latin typeface="+mn-lt"/>
                <a:ea typeface="+mn-ea"/>
                <a:cs typeface="+mn-cs"/>
                <a:hlinkClick r:id="rId12" tooltip="1.  Projetos com informações dentro do Drupal–  Search API ..."/>
              </a:rPr>
              <a:t>14. </a:t>
            </a:r>
            <a:r>
              <a:rPr lang="pt-BR" sz="1200" b="0" i="0" kern="1200" dirty="0" smtClean="0">
                <a:solidFill>
                  <a:schemeClr val="tx1"/>
                </a:solidFill>
                <a:effectLst/>
                <a:latin typeface="+mn-lt"/>
                <a:ea typeface="+mn-ea"/>
                <a:cs typeface="+mn-cs"/>
              </a:rPr>
              <a:t>1.  Projetos com informações dentro do </a:t>
            </a:r>
            <a:r>
              <a:rPr lang="pt-BR" sz="1200" b="0" i="0" kern="1200" dirty="0" err="1" smtClean="0">
                <a:solidFill>
                  <a:schemeClr val="tx1"/>
                </a:solidFill>
                <a:effectLst/>
                <a:latin typeface="+mn-lt"/>
                <a:ea typeface="+mn-ea"/>
                <a:cs typeface="+mn-cs"/>
              </a:rPr>
              <a:t>Drupal</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Search</a:t>
            </a:r>
            <a:r>
              <a:rPr lang="pt-BR" sz="1200" b="0" i="0" kern="1200" dirty="0" smtClean="0">
                <a:solidFill>
                  <a:schemeClr val="tx1"/>
                </a:solidFill>
                <a:effectLst/>
                <a:latin typeface="+mn-lt"/>
                <a:ea typeface="+mn-ea"/>
                <a:cs typeface="+mn-cs"/>
              </a:rPr>
              <a:t> API - http://drupal.org/project/search_api2.  Projetos com informações fora do </a:t>
            </a:r>
            <a:r>
              <a:rPr lang="pt-BR" sz="1200" b="0" i="0" kern="1200" dirty="0" err="1" smtClean="0">
                <a:solidFill>
                  <a:schemeClr val="tx1"/>
                </a:solidFill>
                <a:effectLst/>
                <a:latin typeface="+mn-lt"/>
                <a:ea typeface="+mn-ea"/>
                <a:cs typeface="+mn-cs"/>
              </a:rPr>
              <a:t>Drupal</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 http://drupal.org/project/apachesolr3.  Views4.  </a:t>
            </a:r>
            <a:r>
              <a:rPr lang="pt-BR" sz="1200" b="0" i="0" kern="1200" dirty="0" err="1" smtClean="0">
                <a:solidFill>
                  <a:schemeClr val="tx1"/>
                </a:solidFill>
                <a:effectLst/>
                <a:latin typeface="+mn-lt"/>
                <a:ea typeface="+mn-ea"/>
                <a:cs typeface="+mn-cs"/>
              </a:rPr>
              <a:t>Facet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APIIntegrando</a:t>
            </a:r>
            <a:r>
              <a:rPr lang="pt-BR" sz="1200" b="0" i="0" kern="1200" dirty="0" smtClean="0">
                <a:solidFill>
                  <a:schemeClr val="tx1"/>
                </a:solidFill>
                <a:effectLst/>
                <a:latin typeface="+mn-lt"/>
                <a:ea typeface="+mn-ea"/>
                <a:cs typeface="+mn-cs"/>
              </a:rPr>
              <a:t> ao </a:t>
            </a:r>
            <a:r>
              <a:rPr lang="pt-BR" sz="1200" b="0" i="0" kern="1200" dirty="0" err="1" smtClean="0">
                <a:solidFill>
                  <a:schemeClr val="tx1"/>
                </a:solidFill>
                <a:effectLst/>
                <a:latin typeface="+mn-lt"/>
                <a:ea typeface="+mn-ea"/>
                <a:cs typeface="+mn-cs"/>
              </a:rPr>
              <a:t>Drupal</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13" tooltip="Gostou do Apache Solr? Veja mais em:http://labs.singleview...."/>
              </a:rPr>
              <a:t>15. </a:t>
            </a:r>
            <a:r>
              <a:rPr lang="pt-BR" sz="1200" b="0" i="0" kern="1200" dirty="0" smtClean="0">
                <a:solidFill>
                  <a:schemeClr val="tx1"/>
                </a:solidFill>
                <a:effectLst/>
                <a:latin typeface="+mn-lt"/>
                <a:ea typeface="+mn-ea"/>
                <a:cs typeface="+mn-cs"/>
              </a:rPr>
              <a:t>Gostou do 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Veja mais </a:t>
            </a:r>
            <a:r>
              <a:rPr lang="pt-BR" sz="1200" b="0" i="0" kern="1200" dirty="0" err="1" smtClean="0">
                <a:solidFill>
                  <a:schemeClr val="tx1"/>
                </a:solidFill>
                <a:effectLst/>
                <a:latin typeface="+mn-lt"/>
                <a:ea typeface="+mn-ea"/>
                <a:cs typeface="+mn-cs"/>
              </a:rPr>
              <a:t>em:http</a:t>
            </a:r>
            <a:r>
              <a:rPr lang="pt-BR" sz="1200" b="0" i="0" kern="1200" dirty="0" smtClean="0">
                <a:solidFill>
                  <a:schemeClr val="tx1"/>
                </a:solidFill>
                <a:effectLst/>
                <a:latin typeface="+mn-lt"/>
                <a:ea typeface="+mn-ea"/>
                <a:cs typeface="+mn-cs"/>
              </a:rPr>
              <a:t>://labs.singleview.com.br/guias/apache-solrObrigado!pedrorocha@singleview.com.br@pedrogomesrochaApache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 considerações finais</a:t>
            </a:r>
          </a:p>
          <a:p>
            <a:endParaRPr lang="pt-BR" dirty="0" smtClean="0"/>
          </a:p>
          <a:p>
            <a:endParaRPr lang="pt-BR" dirty="0" smtClean="0"/>
          </a:p>
          <a:p>
            <a:r>
              <a:rPr lang="pt-BR" dirty="0" err="1" smtClean="0"/>
              <a:t>Flume</a:t>
            </a:r>
            <a:r>
              <a:rPr lang="pt-BR" dirty="0" smtClean="0"/>
              <a:t> - </a:t>
            </a:r>
            <a:r>
              <a:rPr lang="pt-BR" sz="1200" b="0" i="0" kern="1200" dirty="0" smtClean="0">
                <a:solidFill>
                  <a:schemeClr val="tx1"/>
                </a:solidFill>
                <a:effectLst/>
                <a:latin typeface="+mn-lt"/>
                <a:ea typeface="+mn-ea"/>
                <a:cs typeface="+mn-cs"/>
              </a:rPr>
              <a:t>Em 2011, a </a:t>
            </a:r>
            <a:r>
              <a:rPr lang="pt-BR" sz="1200" b="0" i="0" u="none" strike="noStrike" kern="1200" dirty="0" err="1" smtClean="0">
                <a:solidFill>
                  <a:schemeClr val="tx1"/>
                </a:solidFill>
                <a:effectLst/>
                <a:latin typeface="+mn-lt"/>
                <a:ea typeface="+mn-ea"/>
                <a:cs typeface="+mn-cs"/>
                <a:hlinkClick r:id="rId14"/>
              </a:rPr>
              <a:t>Cloudera</a:t>
            </a:r>
            <a:r>
              <a:rPr lang="pt-BR" sz="1200" b="0" i="0" kern="1200" dirty="0" smtClean="0">
                <a:solidFill>
                  <a:schemeClr val="tx1"/>
                </a:solidFill>
                <a:effectLst/>
                <a:latin typeface="+mn-lt"/>
                <a:ea typeface="+mn-ea"/>
                <a:cs typeface="+mn-cs"/>
              </a:rPr>
              <a:t> criou o </a:t>
            </a:r>
            <a:r>
              <a:rPr lang="pt-BR" sz="1200" b="0" i="0" u="none" strike="noStrike" kern="1200" dirty="0" err="1" smtClean="0">
                <a:solidFill>
                  <a:schemeClr val="tx1"/>
                </a:solidFill>
                <a:effectLst/>
                <a:latin typeface="+mn-lt"/>
                <a:ea typeface="+mn-ea"/>
                <a:cs typeface="+mn-cs"/>
                <a:hlinkClick r:id="rId15"/>
              </a:rPr>
              <a:t>Flume</a:t>
            </a:r>
            <a:r>
              <a:rPr lang="pt-BR" sz="1200" b="0" i="0" kern="1200" dirty="0" smtClean="0">
                <a:solidFill>
                  <a:schemeClr val="tx1"/>
                </a:solidFill>
                <a:effectLst/>
                <a:latin typeface="+mn-lt"/>
                <a:ea typeface="+mn-ea"/>
                <a:cs typeface="+mn-cs"/>
              </a:rPr>
              <a:t>, um sistema distribuído, confiável e disponível para coletar, agregar e mover grandes quantidades de dados de muitas fontes diferentes para um armazenamento de dados centralizado. Em 2012, esse passou a ser um projeto </a:t>
            </a:r>
            <a:r>
              <a:rPr lang="pt-BR" sz="1200" b="0" i="1" u="none" strike="noStrike" kern="1200" dirty="0" smtClean="0">
                <a:solidFill>
                  <a:schemeClr val="tx1"/>
                </a:solidFill>
                <a:effectLst/>
                <a:latin typeface="+mn-lt"/>
                <a:ea typeface="+mn-ea"/>
                <a:cs typeface="+mn-cs"/>
              </a:rPr>
              <a:t>top </a:t>
            </a:r>
            <a:r>
              <a:rPr lang="pt-BR" sz="1200" b="0" i="1" u="none" strike="noStrike" kern="1200" dirty="0" err="1" smtClean="0">
                <a:solidFill>
                  <a:schemeClr val="tx1"/>
                </a:solidFill>
                <a:effectLst/>
                <a:latin typeface="+mn-lt"/>
                <a:ea typeface="+mn-ea"/>
                <a:cs typeface="+mn-cs"/>
              </a:rPr>
              <a:t>level</a:t>
            </a:r>
            <a:r>
              <a:rPr lang="pt-BR" sz="1200" b="0" i="0" kern="1200" dirty="0" smtClean="0">
                <a:solidFill>
                  <a:schemeClr val="tx1"/>
                </a:solidFill>
                <a:effectLst/>
                <a:latin typeface="+mn-lt"/>
                <a:ea typeface="+mn-ea"/>
                <a:cs typeface="+mn-cs"/>
              </a:rPr>
              <a:t> na Apache Software Foundation.</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Apache </a:t>
            </a:r>
            <a:r>
              <a:rPr lang="pt-BR" sz="1200" b="0" i="0" kern="1200" dirty="0" err="1" smtClean="0">
                <a:solidFill>
                  <a:schemeClr val="tx1"/>
                </a:solidFill>
                <a:effectLst/>
                <a:latin typeface="+mn-lt"/>
                <a:ea typeface="+mn-ea"/>
                <a:cs typeface="+mn-cs"/>
              </a:rPr>
              <a:t>Flume</a:t>
            </a:r>
            <a:r>
              <a:rPr lang="pt-BR" sz="1200" b="0" i="0" kern="1200" dirty="0" smtClean="0">
                <a:solidFill>
                  <a:schemeClr val="tx1"/>
                </a:solidFill>
                <a:effectLst/>
                <a:latin typeface="+mn-lt"/>
                <a:ea typeface="+mn-ea"/>
                <a:cs typeface="+mn-cs"/>
              </a:rPr>
              <a:t> não se restringe apenas à coleta de logs, e pode ser usado para transportar grandes quantidades de dados, como os gerados em social media, e-mails e qualquer fonte de dados possível.</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objetivo principal do </a:t>
            </a:r>
            <a:r>
              <a:rPr lang="pt-BR" sz="1200" b="0" i="0" kern="1200" dirty="0" err="1" smtClean="0">
                <a:solidFill>
                  <a:schemeClr val="tx1"/>
                </a:solidFill>
                <a:effectLst/>
                <a:latin typeface="+mn-lt"/>
                <a:ea typeface="+mn-ea"/>
                <a:cs typeface="+mn-cs"/>
              </a:rPr>
              <a:t>Flume</a:t>
            </a:r>
            <a:r>
              <a:rPr lang="pt-BR" sz="1200" b="0" i="0" kern="1200" dirty="0" smtClean="0">
                <a:solidFill>
                  <a:schemeClr val="tx1"/>
                </a:solidFill>
                <a:effectLst/>
                <a:latin typeface="+mn-lt"/>
                <a:ea typeface="+mn-ea"/>
                <a:cs typeface="+mn-cs"/>
              </a:rPr>
              <a:t> é ingerir dados de eventos no HDFS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de forma simples e automatizada. Porém, seu uso não se limita apenas ao HDFS; é possível enviar também dados para um arquivo ou banco de dados, entre outros.</a:t>
            </a:r>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19</a:t>
            </a:fld>
            <a:endParaRPr lang="en-GB"/>
          </a:p>
        </p:txBody>
      </p:sp>
    </p:spTree>
    <p:extLst>
      <p:ext uri="{BB962C8B-B14F-4D97-AF65-F5344CB8AC3E}">
        <p14:creationId xmlns:p14="http://schemas.microsoft.com/office/powerpoint/2010/main" val="3234228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2</a:t>
            </a:fld>
            <a:endParaRPr lang="en-GB"/>
          </a:p>
        </p:txBody>
      </p:sp>
    </p:spTree>
    <p:extLst>
      <p:ext uri="{BB962C8B-B14F-4D97-AF65-F5344CB8AC3E}">
        <p14:creationId xmlns:p14="http://schemas.microsoft.com/office/powerpoint/2010/main" val="174696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err="1" smtClean="0">
                <a:solidFill>
                  <a:schemeClr val="tx1"/>
                </a:solidFill>
                <a:effectLst/>
                <a:latin typeface="+mn-lt"/>
                <a:ea typeface="+mn-ea"/>
                <a:cs typeface="+mn-cs"/>
              </a:rPr>
              <a:t>Relational</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databases</a:t>
            </a:r>
            <a:r>
              <a:rPr lang="pt-BR" sz="1200" b="1" i="0" kern="1200" dirty="0" smtClean="0">
                <a:solidFill>
                  <a:schemeClr val="tx1"/>
                </a:solidFill>
                <a:effectLst/>
                <a:latin typeface="+mn-lt"/>
                <a:ea typeface="+mn-ea"/>
                <a:cs typeface="+mn-cs"/>
              </a:rPr>
              <a:t> X </a:t>
            </a:r>
            <a:r>
              <a:rPr lang="pt-BR" sz="1200" b="1" i="0" kern="1200" dirty="0" err="1" smtClean="0">
                <a:solidFill>
                  <a:schemeClr val="tx1"/>
                </a:solidFill>
                <a:effectLst/>
                <a:latin typeface="+mn-lt"/>
                <a:ea typeface="+mn-ea"/>
                <a:cs typeface="+mn-cs"/>
              </a:rPr>
              <a:t>Hbases</a:t>
            </a:r>
            <a:r>
              <a:rPr lang="pt-BR" sz="1200" b="1" i="0" kern="1200" dirty="0" smtClean="0">
                <a:solidFill>
                  <a:schemeClr val="tx1"/>
                </a:solidFill>
                <a:effectLst/>
                <a:latin typeface="+mn-lt"/>
                <a:ea typeface="+mn-ea"/>
                <a:cs typeface="+mn-cs"/>
              </a:rPr>
              <a:t> – horizontal </a:t>
            </a:r>
            <a:r>
              <a:rPr lang="pt-BR" sz="1200" b="1" i="0" kern="1200" dirty="0" err="1" smtClean="0">
                <a:solidFill>
                  <a:schemeClr val="tx1"/>
                </a:solidFill>
                <a:effectLst/>
                <a:latin typeface="+mn-lt"/>
                <a:ea typeface="+mn-ea"/>
                <a:cs typeface="+mn-cs"/>
              </a:rPr>
              <a:t>escalability</a:t>
            </a:r>
            <a:r>
              <a:rPr lang="pt-BR" sz="1200" b="1" i="0" kern="1200" dirty="0" smtClean="0">
                <a:solidFill>
                  <a:schemeClr val="tx1"/>
                </a:solidFill>
                <a:effectLst/>
                <a:latin typeface="+mn-lt"/>
                <a:ea typeface="+mn-ea"/>
                <a:cs typeface="+mn-cs"/>
              </a:rPr>
              <a:t> mantem</a:t>
            </a:r>
            <a:r>
              <a:rPr lang="pt-BR" sz="1200" b="1" i="0" kern="1200" baseline="0" dirty="0" smtClean="0">
                <a:solidFill>
                  <a:schemeClr val="tx1"/>
                </a:solidFill>
                <a:effectLst/>
                <a:latin typeface="+mn-lt"/>
                <a:ea typeface="+mn-ea"/>
                <a:cs typeface="+mn-cs"/>
              </a:rPr>
              <a:t> os dados localizados </a:t>
            </a:r>
          </a:p>
          <a:p>
            <a:endParaRPr lang="pt-BR" sz="1200" b="1" i="0" kern="1200" baseline="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é um banco de dados distribuído open-</a:t>
            </a:r>
            <a:r>
              <a:rPr lang="pt-BR" sz="1200" b="0" i="0" kern="1200" dirty="0" err="1" smtClean="0">
                <a:solidFill>
                  <a:schemeClr val="tx1"/>
                </a:solidFill>
                <a:effectLst/>
                <a:latin typeface="+mn-lt"/>
                <a:ea typeface="+mn-ea"/>
                <a:cs typeface="+mn-cs"/>
              </a:rPr>
              <a:t>source</a:t>
            </a:r>
            <a:r>
              <a:rPr lang="pt-BR" sz="1200" b="0" i="0" kern="1200" dirty="0" smtClean="0">
                <a:solidFill>
                  <a:schemeClr val="tx1"/>
                </a:solidFill>
                <a:effectLst/>
                <a:latin typeface="+mn-lt"/>
                <a:ea typeface="+mn-ea"/>
                <a:cs typeface="+mn-cs"/>
              </a:rPr>
              <a:t> orientado a coluna, modelado a partir do Google </a:t>
            </a:r>
            <a:r>
              <a:rPr lang="pt-BR" sz="1200" b="0" i="0" kern="1200" dirty="0" err="1" smtClean="0">
                <a:solidFill>
                  <a:schemeClr val="tx1"/>
                </a:solidFill>
                <a:effectLst/>
                <a:latin typeface="+mn-lt"/>
                <a:ea typeface="+mn-ea"/>
                <a:cs typeface="+mn-cs"/>
              </a:rPr>
              <a:t>BigTable</a:t>
            </a:r>
            <a:r>
              <a:rPr lang="pt-BR" sz="1200" b="0" i="0" kern="1200" dirty="0" smtClean="0">
                <a:solidFill>
                  <a:schemeClr val="tx1"/>
                </a:solidFill>
                <a:effectLst/>
                <a:latin typeface="+mn-lt"/>
                <a:ea typeface="+mn-ea"/>
                <a:cs typeface="+mn-cs"/>
              </a:rPr>
              <a:t> e escrito em Java. O </a:t>
            </a:r>
            <a:r>
              <a:rPr lang="pt-BR" sz="1200" b="1"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tem fácil integração com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sendo assim, pode utilizar o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para distribuir o processamento dos dados, podendo processar facilmente vários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dados.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Muito expertise para usar</a:t>
            </a:r>
          </a:p>
          <a:p>
            <a:r>
              <a:rPr lang="pt-BR" sz="1200" b="0" i="0" kern="1200" dirty="0" smtClean="0">
                <a:solidFill>
                  <a:schemeClr val="tx1"/>
                </a:solidFill>
                <a:effectLst/>
                <a:latin typeface="+mn-lt"/>
                <a:ea typeface="+mn-ea"/>
                <a:cs typeface="+mn-cs"/>
              </a:rPr>
              <a:t>Muito</a:t>
            </a:r>
            <a:r>
              <a:rPr lang="pt-BR" sz="1200" b="0" i="0" kern="1200" baseline="0" dirty="0" smtClean="0">
                <a:solidFill>
                  <a:schemeClr val="tx1"/>
                </a:solidFill>
                <a:effectLst/>
                <a:latin typeface="+mn-lt"/>
                <a:ea typeface="+mn-ea"/>
                <a:cs typeface="+mn-cs"/>
              </a:rPr>
              <a:t> código para trabalhar</a:t>
            </a:r>
          </a:p>
          <a:p>
            <a:r>
              <a:rPr lang="pt-BR" sz="1200" b="0" i="0" kern="1200" baseline="0" dirty="0" smtClean="0">
                <a:solidFill>
                  <a:schemeClr val="tx1"/>
                </a:solidFill>
                <a:effectLst/>
                <a:latin typeface="+mn-lt"/>
                <a:ea typeface="+mn-ea"/>
                <a:cs typeface="+mn-cs"/>
              </a:rPr>
              <a:t>Dificuldade com modelo de dados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SQL </a:t>
            </a:r>
            <a:r>
              <a:rPr lang="pt-BR" sz="1200" b="0" i="0" kern="1200" dirty="0" err="1" smtClean="0">
                <a:solidFill>
                  <a:schemeClr val="tx1"/>
                </a:solidFill>
                <a:effectLst/>
                <a:latin typeface="+mn-lt"/>
                <a:ea typeface="+mn-ea"/>
                <a:cs typeface="+mn-cs"/>
              </a:rPr>
              <a:t>skin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on</a:t>
            </a:r>
            <a:r>
              <a:rPr lang="pt-BR" sz="1200" b="0" i="0" kern="1200" dirty="0" smtClean="0">
                <a:solidFill>
                  <a:schemeClr val="tx1"/>
                </a:solidFill>
                <a:effectLst/>
                <a:latin typeface="+mn-lt"/>
                <a:ea typeface="+mn-ea"/>
                <a:cs typeface="+mn-cs"/>
              </a:rPr>
              <a:t> top </a:t>
            </a:r>
            <a:r>
              <a:rPr lang="pt-BR" sz="1200" b="0"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Phoenix</a:t>
            </a:r>
            <a:r>
              <a:rPr lang="pt-BR" sz="1200" b="0" i="0" kern="1200" baseline="0" dirty="0" smtClean="0">
                <a:solidFill>
                  <a:schemeClr val="tx1"/>
                </a:solidFill>
                <a:effectLst/>
                <a:latin typeface="+mn-lt"/>
                <a:ea typeface="+mn-ea"/>
                <a:cs typeface="+mn-cs"/>
              </a:rPr>
              <a:t> - </a:t>
            </a:r>
            <a:r>
              <a:rPr lang="pt-BR" sz="1200" b="0"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fornece, acesso em tempo real aleatório a dados no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É bem adotada no ecossistema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Apache Phoenix abstrair o armazenamento de dados subjacente por permitir-lhe consultar os dados com SQL padrão através do driver JDBC. Apache Phoenix fornece recursos tais como índices secundários para ajudar a acelerar as consultas sem depender de projetos específicos chave de linha.</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20</a:t>
            </a:fld>
            <a:endParaRPr lang="en-GB"/>
          </a:p>
        </p:txBody>
      </p:sp>
    </p:spTree>
    <p:extLst>
      <p:ext uri="{BB962C8B-B14F-4D97-AF65-F5344CB8AC3E}">
        <p14:creationId xmlns:p14="http://schemas.microsoft.com/office/powerpoint/2010/main" val="23986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Apache </a:t>
            </a:r>
            <a:r>
              <a:rPr lang="pt-BR" sz="1200" b="1"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opera em dados em movimento (fluxo contínuo de dados). A natureza em tempo real é devido à sua capacidade de operar em dados de transmissão (dados que fluem através de um conjunto de consultas).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Apache </a:t>
            </a:r>
            <a:r>
              <a:rPr lang="pt-BR" sz="1200" b="1"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opera com dados em repouso. Sua natureza em tempo real é devido à sua capacidade de executar cálculos em dados (RDD) em tempo real, ainda são computações em lote como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p>
          <a:p>
            <a:r>
              <a:rPr lang="pt-BR" sz="1200" b="0" i="1" kern="1200" dirty="0" err="1" smtClean="0">
                <a:solidFill>
                  <a:schemeClr val="tx1"/>
                </a:solidFill>
                <a:effectLst/>
                <a:latin typeface="+mn-lt"/>
                <a:ea typeface="+mn-ea"/>
                <a:cs typeface="+mn-cs"/>
              </a:rPr>
              <a:t>Resilient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Distributed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Dataset</a:t>
            </a:r>
            <a:r>
              <a:rPr lang="pt-BR" sz="1200" b="0" i="1"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O </a:t>
            </a:r>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r>
              <a:rPr lang="pt-BR" sz="1200" b="0" i="0" kern="1200" dirty="0" smtClean="0">
                <a:solidFill>
                  <a:schemeClr val="tx1"/>
                </a:solidFill>
                <a:effectLst/>
                <a:latin typeface="+mn-lt"/>
                <a:ea typeface="+mn-ea"/>
                <a:cs typeface="+mn-cs"/>
              </a:rPr>
              <a:t> no entanto, combina os dois casos em que trata os cálculos de transmissão como uma série de cálculos de lote determinísticos em pequenos intervalos de tempo. [1] </a:t>
            </a:r>
          </a:p>
          <a:p>
            <a:endParaRPr lang="pt-BR" sz="1200" b="0" i="0" kern="1200" dirty="0" smtClean="0">
              <a:solidFill>
                <a:schemeClr val="tx1"/>
              </a:solidFill>
              <a:effectLst/>
              <a:latin typeface="+mn-lt"/>
              <a:ea typeface="+mn-ea"/>
              <a:cs typeface="+mn-cs"/>
            </a:endParaRPr>
          </a:p>
          <a:p>
            <a:r>
              <a:rPr lang="pt-BR" dirty="0" smtClean="0"/>
              <a:t>Apache Kafka é um software de mensagens implementado como um transmissor de logs distribuído, adequado para consumo </a:t>
            </a:r>
            <a:r>
              <a:rPr lang="pt-BR" dirty="0" err="1" smtClean="0"/>
              <a:t>offline</a:t>
            </a:r>
            <a:r>
              <a:rPr lang="pt-BR" dirty="0" smtClean="0"/>
              <a:t> e online de mensagens. Foi projetado para permitir que um único cluster sirva como a espinha dorsal de dados para uma grande organização. Ele pode ser expandido de forma elástica e transparente sem tempo de inatividade. Os fluxos de dados são divididos e distribuídos por um conjunto de máquinas para permitir uma maior capacidade em relação a uma única máquina </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21</a:t>
            </a:fld>
            <a:endParaRPr lang="en-GB"/>
          </a:p>
        </p:txBody>
      </p:sp>
    </p:spTree>
    <p:extLst>
      <p:ext uri="{BB962C8B-B14F-4D97-AF65-F5344CB8AC3E}">
        <p14:creationId xmlns:p14="http://schemas.microsoft.com/office/powerpoint/2010/main" val="2975450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Apache </a:t>
            </a:r>
            <a:r>
              <a:rPr lang="pt-BR" sz="1200" b="1"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opera em dados em movimento (fluxo contínuo de dados). A natureza em tempo real é devido à sua capacidade de operar em dados de transmissão (dados que fluem através de um conjunto de consultas).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Apache </a:t>
            </a:r>
            <a:r>
              <a:rPr lang="pt-BR" sz="1200" b="1"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opera com dados em repouso. Sua natureza em tempo real é devido à sua capacidade de executar cálculos em dados (RDD) em tempo real, ainda são computações em lote como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p>
          <a:p>
            <a:r>
              <a:rPr lang="pt-BR" sz="1200" b="0" i="1" kern="1200" dirty="0" err="1" smtClean="0">
                <a:solidFill>
                  <a:schemeClr val="tx1"/>
                </a:solidFill>
                <a:effectLst/>
                <a:latin typeface="+mn-lt"/>
                <a:ea typeface="+mn-ea"/>
                <a:cs typeface="+mn-cs"/>
              </a:rPr>
              <a:t>Resilient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Distributed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Dataset</a:t>
            </a:r>
            <a:r>
              <a:rPr lang="pt-BR" sz="1200" b="0" i="1"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O </a:t>
            </a:r>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r>
              <a:rPr lang="pt-BR" sz="1200" b="0" i="0" kern="1200" dirty="0" smtClean="0">
                <a:solidFill>
                  <a:schemeClr val="tx1"/>
                </a:solidFill>
                <a:effectLst/>
                <a:latin typeface="+mn-lt"/>
                <a:ea typeface="+mn-ea"/>
                <a:cs typeface="+mn-cs"/>
              </a:rPr>
              <a:t> no entanto, combina os dois casos em que trata os cálculos de transmissão como uma série de cálculos de lote determinísticos em pequenos intervalos de tempo. [1] </a:t>
            </a:r>
          </a:p>
          <a:p>
            <a:endParaRPr lang="pt-BR" sz="1200" b="0" i="0" kern="1200" dirty="0" smtClean="0">
              <a:solidFill>
                <a:schemeClr val="tx1"/>
              </a:solidFill>
              <a:effectLst/>
              <a:latin typeface="+mn-lt"/>
              <a:ea typeface="+mn-ea"/>
              <a:cs typeface="+mn-cs"/>
            </a:endParaRPr>
          </a:p>
          <a:p>
            <a:r>
              <a:rPr lang="pt-BR" dirty="0" smtClean="0"/>
              <a:t>Apache Kafka é um software de mensagens implementado como um transmissor de logs distribuído, adequado para consumo </a:t>
            </a:r>
            <a:r>
              <a:rPr lang="pt-BR" dirty="0" err="1" smtClean="0"/>
              <a:t>offline</a:t>
            </a:r>
            <a:r>
              <a:rPr lang="pt-BR" dirty="0" smtClean="0"/>
              <a:t> e online de mensagens. Foi projetado para permitir que um único cluster sirva como a espinha dorsal de dados para uma grande organização. Ele pode ser expandido de forma elástica e transparente sem tempo de inatividade. Os fluxos de dados são divididos e distribuídos por um conjunto de máquinas para permitir uma maior capacidade em relação a uma única máquina </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22</a:t>
            </a:fld>
            <a:endParaRPr lang="en-GB"/>
          </a:p>
        </p:txBody>
      </p:sp>
    </p:spTree>
    <p:extLst>
      <p:ext uri="{BB962C8B-B14F-4D97-AF65-F5344CB8AC3E}">
        <p14:creationId xmlns:p14="http://schemas.microsoft.com/office/powerpoint/2010/main" val="1026209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Apache </a:t>
            </a:r>
            <a:r>
              <a:rPr lang="pt-BR" sz="1200" b="1"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opera em dados em movimento (fluxo contínuo de dados). A natureza em tempo real é devido à sua capacidade de operar em dados de transmissão (dados que fluem através de um conjunto de consultas).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Apache </a:t>
            </a:r>
            <a:r>
              <a:rPr lang="pt-BR" sz="1200" b="1"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opera com dados em repouso. Sua natureza em tempo real é devido à sua capacidade de executar cálculos em dados (RDD) em tempo real, ainda são computações em lote como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p>
          <a:p>
            <a:r>
              <a:rPr lang="pt-BR" sz="1200" b="0" i="1" kern="1200" dirty="0" err="1" smtClean="0">
                <a:solidFill>
                  <a:schemeClr val="tx1"/>
                </a:solidFill>
                <a:effectLst/>
                <a:latin typeface="+mn-lt"/>
                <a:ea typeface="+mn-ea"/>
                <a:cs typeface="+mn-cs"/>
              </a:rPr>
              <a:t>Resilient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Distributed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Dataset</a:t>
            </a:r>
            <a:r>
              <a:rPr lang="pt-BR" sz="1200" b="0" i="1"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O </a:t>
            </a:r>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r>
              <a:rPr lang="pt-BR" sz="1200" b="0" i="0" kern="1200" dirty="0" smtClean="0">
                <a:solidFill>
                  <a:schemeClr val="tx1"/>
                </a:solidFill>
                <a:effectLst/>
                <a:latin typeface="+mn-lt"/>
                <a:ea typeface="+mn-ea"/>
                <a:cs typeface="+mn-cs"/>
              </a:rPr>
              <a:t> no entanto, combina os dois casos em que trata os cálculos de transmissão como uma série de cálculos de lote determinísticos em pequenos intervalos de tempo. [1] </a:t>
            </a:r>
          </a:p>
          <a:p>
            <a:endParaRPr lang="pt-BR" sz="1200" b="0" i="0" kern="1200" dirty="0" smtClean="0">
              <a:solidFill>
                <a:schemeClr val="tx1"/>
              </a:solidFill>
              <a:effectLst/>
              <a:latin typeface="+mn-lt"/>
              <a:ea typeface="+mn-ea"/>
              <a:cs typeface="+mn-cs"/>
            </a:endParaRPr>
          </a:p>
          <a:p>
            <a:r>
              <a:rPr lang="pt-BR" dirty="0" smtClean="0"/>
              <a:t>Apache Kafka é um software de mensagens implementado como um transmissor de logs distribuído, adequado para consumo </a:t>
            </a:r>
            <a:r>
              <a:rPr lang="pt-BR" dirty="0" err="1" smtClean="0"/>
              <a:t>offline</a:t>
            </a:r>
            <a:r>
              <a:rPr lang="pt-BR" dirty="0" smtClean="0"/>
              <a:t> e online de mensagens. Foi projetado para permitir que um único cluster sirva como a espinha dorsal de dados para uma grande organização. Ele pode ser expandido de forma elástica e transparente sem tempo de inatividade. Os fluxos de dados são divididos e distribuídos por um conjunto de máquinas para permitir uma maior capacidade em relação a uma única máquina </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23</a:t>
            </a:fld>
            <a:endParaRPr lang="en-GB"/>
          </a:p>
        </p:txBody>
      </p:sp>
    </p:spTree>
    <p:extLst>
      <p:ext uri="{BB962C8B-B14F-4D97-AF65-F5344CB8AC3E}">
        <p14:creationId xmlns:p14="http://schemas.microsoft.com/office/powerpoint/2010/main" val="462559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Apache </a:t>
            </a:r>
            <a:r>
              <a:rPr lang="pt-BR" sz="1200" b="1"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opera em dados em movimento (fluxo contínuo de dados). A natureza em tempo real é devido à sua capacidade de operar em dados de transmissão (dados que fluem através de um conjunto de consultas).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Apache </a:t>
            </a:r>
            <a:r>
              <a:rPr lang="pt-BR" sz="1200" b="1"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opera com dados em repouso. Sua natureza em tempo real é devido à sua capacidade de executar cálculos em dados (RDD) em tempo real, ainda são computações em lote como 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p>
          <a:p>
            <a:r>
              <a:rPr lang="pt-BR" sz="1200" b="0" i="1" kern="1200" dirty="0" err="1" smtClean="0">
                <a:solidFill>
                  <a:schemeClr val="tx1"/>
                </a:solidFill>
                <a:effectLst/>
                <a:latin typeface="+mn-lt"/>
                <a:ea typeface="+mn-ea"/>
                <a:cs typeface="+mn-cs"/>
              </a:rPr>
              <a:t>Resilient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Distributed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Dataset</a:t>
            </a:r>
            <a:r>
              <a:rPr lang="pt-BR" sz="1200" b="0" i="1"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O </a:t>
            </a:r>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r>
              <a:rPr lang="pt-BR" sz="1200" b="0" i="0" kern="1200" dirty="0" smtClean="0">
                <a:solidFill>
                  <a:schemeClr val="tx1"/>
                </a:solidFill>
                <a:effectLst/>
                <a:latin typeface="+mn-lt"/>
                <a:ea typeface="+mn-ea"/>
                <a:cs typeface="+mn-cs"/>
              </a:rPr>
              <a:t> no entanto, combina os dois casos em que trata os cálculos de transmissão como uma série de cálculos de lote determinísticos em pequenos intervalos de tempo. [1] </a:t>
            </a:r>
          </a:p>
          <a:p>
            <a:endParaRPr lang="pt-BR" sz="1200" b="0" i="0" kern="1200" dirty="0" smtClean="0">
              <a:solidFill>
                <a:schemeClr val="tx1"/>
              </a:solidFill>
              <a:effectLst/>
              <a:latin typeface="+mn-lt"/>
              <a:ea typeface="+mn-ea"/>
              <a:cs typeface="+mn-cs"/>
            </a:endParaRPr>
          </a:p>
          <a:p>
            <a:r>
              <a:rPr lang="pt-BR" dirty="0" smtClean="0"/>
              <a:t>Apache Kafka é um software de mensagens implementado como um transmissor de logs distribuído, adequado para consumo </a:t>
            </a:r>
            <a:r>
              <a:rPr lang="pt-BR" dirty="0" err="1" smtClean="0"/>
              <a:t>offline</a:t>
            </a:r>
            <a:r>
              <a:rPr lang="pt-BR" dirty="0" smtClean="0"/>
              <a:t> e online de mensagens. Foi projetado para permitir que um único cluster sirva como a espinha dorsal de dados para uma grande organização. Ele pode ser expandido de forma elástica e transparente sem tempo de inatividade. Os fluxos de dados são divididos e distribuídos por um conjunto de máquinas para permitir uma maior capacidade em relação a uma única máquina </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24</a:t>
            </a:fld>
            <a:endParaRPr lang="en-GB"/>
          </a:p>
        </p:txBody>
      </p:sp>
    </p:spTree>
    <p:extLst>
      <p:ext uri="{BB962C8B-B14F-4D97-AF65-F5344CB8AC3E}">
        <p14:creationId xmlns:p14="http://schemas.microsoft.com/office/powerpoint/2010/main" val="3017602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Arial" panose="020B0604020202020204" pitchFamily="34" charset="0"/>
                <a:cs typeface="Arial" panose="020B0604020202020204" pitchFamily="34" charset="0"/>
              </a:rPr>
              <a:t>Slide de </a:t>
            </a:r>
            <a:r>
              <a:rPr lang="en-GB" b="1" dirty="0" err="1" smtClean="0">
                <a:latin typeface="Arial" panose="020B0604020202020204" pitchFamily="34" charset="0"/>
                <a:cs typeface="Arial" panose="020B0604020202020204" pitchFamily="34" charset="0"/>
              </a:rPr>
              <a:t>Fechamento</a:t>
            </a:r>
            <a:r>
              <a:rPr lang="en-GB" b="1"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[uses Holding Slide layout]</a:t>
            </a:r>
          </a:p>
          <a:p>
            <a:pPr marL="171450" indent="-171450">
              <a:buFont typeface="Arial" panose="020B0604020202020204" pitchFamily="34" charset="0"/>
              <a:buChar char="•"/>
            </a:pPr>
            <a:r>
              <a:rPr lang="pt-PT" dirty="0" smtClean="0"/>
              <a:t>Este slide não deve incluir qualquer texto ou gráficos adicionais. </a:t>
            </a:r>
          </a:p>
          <a:p>
            <a:pPr marL="171450" indent="-171450">
              <a:buFont typeface="Arial" panose="020B0604020202020204" pitchFamily="34" charset="0"/>
              <a:buChar char="•"/>
            </a:pPr>
            <a:r>
              <a:rPr lang="pt-PT" dirty="0" smtClean="0"/>
              <a:t>A marca Serasa Experian e o grafismo</a:t>
            </a:r>
            <a:r>
              <a:rPr lang="pt-PT" baseline="0" dirty="0" smtClean="0"/>
              <a:t> de dados</a:t>
            </a:r>
            <a:r>
              <a:rPr lang="pt-PT" dirty="0" smtClean="0"/>
              <a:t> são configurados no tamanho e posição corretos e não devem ser alterados.</a:t>
            </a:r>
            <a:endParaRPr lang="en-GB" dirty="0" smtClean="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5D958377-8945-4A29-AA61-C5A798FE2322}" type="slidenum">
              <a:rPr lang="en-GB" smtClean="0"/>
              <a:t>26</a:t>
            </a:fld>
            <a:endParaRPr lang="en-GB"/>
          </a:p>
        </p:txBody>
      </p:sp>
    </p:spTree>
    <p:extLst>
      <p:ext uri="{BB962C8B-B14F-4D97-AF65-F5344CB8AC3E}">
        <p14:creationId xmlns:p14="http://schemas.microsoft.com/office/powerpoint/2010/main" val="271429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Arial" panose="020B0604020202020204" pitchFamily="34" charset="0"/>
                <a:cs typeface="Arial" panose="020B0604020202020204" pitchFamily="34" charset="0"/>
              </a:rPr>
              <a:t>Agenda </a:t>
            </a:r>
            <a:r>
              <a:rPr lang="en-GB" b="0" baseline="0" dirty="0" smtClean="0">
                <a:latin typeface="Arial" panose="020B0604020202020204" pitchFamily="34" charset="0"/>
                <a:cs typeface="Arial" panose="020B0604020202020204" pitchFamily="34" charset="0"/>
              </a:rPr>
              <a:t>[use o layout Contents Slide]</a:t>
            </a:r>
          </a:p>
          <a:p>
            <a:pPr marL="171450" indent="-171450">
              <a:buFont typeface="Arial" panose="020B0604020202020204" pitchFamily="34" charset="0"/>
              <a:buChar char="•"/>
            </a:pPr>
            <a:r>
              <a:rPr lang="pt-PT" dirty="0" smtClean="0"/>
              <a:t>A marca Serasa Experian e o grafismo de dados neste layout são configurados no tamanho e posição corretos e não devem ser alterados. </a:t>
            </a:r>
            <a:endParaRPr lang="en-GB" b="0" baseline="0"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pt-PT" dirty="0" smtClean="0"/>
              <a:t>O título da apresentação deve ser em Arial (cor Experian Dark Blue)</a:t>
            </a:r>
            <a:r>
              <a:rPr lang="pt-PT" baseline="0" dirty="0" smtClean="0"/>
              <a:t> </a:t>
            </a:r>
            <a:r>
              <a:rPr lang="pt-BR" baseline="0" dirty="0" smtClean="0"/>
              <a:t>e os tópicos são em </a:t>
            </a:r>
            <a:r>
              <a:rPr lang="en-GB" b="0" baseline="0" dirty="0" smtClean="0">
                <a:latin typeface="Arial" panose="020B0604020202020204" pitchFamily="34" charset="0"/>
                <a:cs typeface="Arial" panose="020B0604020202020204" pitchFamily="34" charset="0"/>
              </a:rPr>
              <a:t>Arial (</a:t>
            </a:r>
            <a:r>
              <a:rPr lang="en-GB" b="0" baseline="0" dirty="0" err="1" smtClean="0">
                <a:latin typeface="Arial" panose="020B0604020202020204" pitchFamily="34" charset="0"/>
                <a:cs typeface="Arial" panose="020B0604020202020204" pitchFamily="34" charset="0"/>
              </a:rPr>
              <a:t>cinza</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Eles</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devem</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ser</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numerados</a:t>
            </a:r>
            <a:r>
              <a:rPr lang="en-GB" b="0" baseline="0" dirty="0" smtClean="0">
                <a:latin typeface="Arial" panose="020B0604020202020204" pitchFamily="34" charset="0"/>
                <a:cs typeface="Arial" panose="020B0604020202020204" pitchFamily="34" charset="0"/>
              </a:rPr>
              <a:t> e </a:t>
            </a:r>
            <a:r>
              <a:rPr lang="en-GB" b="0" baseline="0" dirty="0" err="1" smtClean="0">
                <a:latin typeface="Arial" panose="020B0604020202020204" pitchFamily="34" charset="0"/>
                <a:cs typeface="Arial" panose="020B0604020202020204" pitchFamily="34" charset="0"/>
              </a:rPr>
              <a:t>alinhados</a:t>
            </a:r>
            <a:r>
              <a:rPr lang="en-GB" b="0" baseline="0" dirty="0" smtClean="0">
                <a:latin typeface="Arial" panose="020B0604020202020204" pitchFamily="34" charset="0"/>
                <a:cs typeface="Arial" panose="020B0604020202020204" pitchFamily="34" charset="0"/>
              </a:rPr>
              <a:t> de </a:t>
            </a:r>
            <a:r>
              <a:rPr lang="en-GB" b="0" baseline="0" dirty="0" err="1" smtClean="0">
                <a:latin typeface="Arial" panose="020B0604020202020204" pitchFamily="34" charset="0"/>
                <a:cs typeface="Arial" panose="020B0604020202020204" pitchFamily="34" charset="0"/>
              </a:rPr>
              <a:t>acordo</a:t>
            </a:r>
            <a:r>
              <a:rPr lang="en-GB" b="0" baseline="0" dirty="0" smtClean="0">
                <a:latin typeface="Arial" panose="020B0604020202020204" pitchFamily="34" charset="0"/>
                <a:cs typeface="Arial" panose="020B0604020202020204" pitchFamily="34" charset="0"/>
              </a:rPr>
              <a:t> com a </a:t>
            </a:r>
            <a:r>
              <a:rPr lang="en-GB" b="0" baseline="0" dirty="0" err="1" smtClean="0">
                <a:latin typeface="Arial" panose="020B0604020202020204" pitchFamily="34" charset="0"/>
                <a:cs typeface="Arial" panose="020B0604020202020204" pitchFamily="34" charset="0"/>
              </a:rPr>
              <a:t>linha</a:t>
            </a:r>
            <a:r>
              <a:rPr lang="en-GB" b="0" baseline="0" dirty="0" smtClean="0">
                <a:latin typeface="Arial" panose="020B0604020202020204" pitchFamily="34" charset="0"/>
                <a:cs typeface="Arial" panose="020B0604020202020204" pitchFamily="34" charset="0"/>
              </a:rPr>
              <a:t> anterior.</a:t>
            </a:r>
          </a:p>
          <a:p>
            <a:pPr marL="171450" indent="-171450">
              <a:buFont typeface="Arial" panose="020B0604020202020204" pitchFamily="34" charset="0"/>
              <a:buChar char="•"/>
            </a:pPr>
            <a:r>
              <a:rPr lang="pt-PT" dirty="0" smtClean="0"/>
              <a:t>As informações de data e rodapé podem ser editadas em todos os slides:</a:t>
            </a:r>
            <a:r>
              <a:rPr lang="pt-PT" baseline="0" dirty="0" smtClean="0"/>
              <a:t> vá em menu </a:t>
            </a:r>
            <a:r>
              <a:rPr lang="pt-PT" dirty="0" smtClean="0"/>
              <a:t>'Inserir' &gt; 'Cabeçalho e Rodapé' (não edite manualmente em cada slide).</a:t>
            </a:r>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3</a:t>
            </a:fld>
            <a:endParaRPr lang="en-GB"/>
          </a:p>
        </p:txBody>
      </p:sp>
    </p:spTree>
    <p:extLst>
      <p:ext uri="{BB962C8B-B14F-4D97-AF65-F5344CB8AC3E}">
        <p14:creationId xmlns:p14="http://schemas.microsoft.com/office/powerpoint/2010/main" val="48884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Arial" panose="020B0604020202020204" pitchFamily="34" charset="0"/>
                <a:cs typeface="Arial" panose="020B0604020202020204" pitchFamily="34" charset="0"/>
              </a:rPr>
              <a:t>Agenda </a:t>
            </a:r>
            <a:r>
              <a:rPr lang="en-GB" b="0" baseline="0" dirty="0" smtClean="0">
                <a:latin typeface="Arial" panose="020B0604020202020204" pitchFamily="34" charset="0"/>
                <a:cs typeface="Arial" panose="020B0604020202020204" pitchFamily="34" charset="0"/>
              </a:rPr>
              <a:t>[use o layout Contents Slide]</a:t>
            </a:r>
          </a:p>
          <a:p>
            <a:pPr marL="171450" indent="-171450">
              <a:buFont typeface="Arial" panose="020B0604020202020204" pitchFamily="34" charset="0"/>
              <a:buChar char="•"/>
            </a:pPr>
            <a:r>
              <a:rPr lang="pt-PT" dirty="0" smtClean="0"/>
              <a:t>A marca Serasa Experian e o grafismo de dados neste layout são configurados no tamanho e posição corretos e não devem ser alterados. </a:t>
            </a:r>
            <a:endParaRPr lang="en-GB" b="0" baseline="0"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pt-PT" dirty="0" smtClean="0"/>
              <a:t>O título da apresentação deve ser em Arial (cor Experian Dark Blue)</a:t>
            </a:r>
            <a:r>
              <a:rPr lang="pt-PT" baseline="0" dirty="0" smtClean="0"/>
              <a:t> </a:t>
            </a:r>
            <a:r>
              <a:rPr lang="pt-BR" baseline="0" dirty="0" smtClean="0"/>
              <a:t>e os tópicos são em </a:t>
            </a:r>
            <a:r>
              <a:rPr lang="en-GB" b="0" baseline="0" dirty="0" smtClean="0">
                <a:latin typeface="Arial" panose="020B0604020202020204" pitchFamily="34" charset="0"/>
                <a:cs typeface="Arial" panose="020B0604020202020204" pitchFamily="34" charset="0"/>
              </a:rPr>
              <a:t>Arial (</a:t>
            </a:r>
            <a:r>
              <a:rPr lang="en-GB" b="0" baseline="0" dirty="0" err="1" smtClean="0">
                <a:latin typeface="Arial" panose="020B0604020202020204" pitchFamily="34" charset="0"/>
                <a:cs typeface="Arial" panose="020B0604020202020204" pitchFamily="34" charset="0"/>
              </a:rPr>
              <a:t>cinza</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Eles</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devem</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ser</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numerados</a:t>
            </a:r>
            <a:r>
              <a:rPr lang="en-GB" b="0" baseline="0" dirty="0" smtClean="0">
                <a:latin typeface="Arial" panose="020B0604020202020204" pitchFamily="34" charset="0"/>
                <a:cs typeface="Arial" panose="020B0604020202020204" pitchFamily="34" charset="0"/>
              </a:rPr>
              <a:t> e </a:t>
            </a:r>
            <a:r>
              <a:rPr lang="en-GB" b="0" baseline="0" dirty="0" err="1" smtClean="0">
                <a:latin typeface="Arial" panose="020B0604020202020204" pitchFamily="34" charset="0"/>
                <a:cs typeface="Arial" panose="020B0604020202020204" pitchFamily="34" charset="0"/>
              </a:rPr>
              <a:t>alinhados</a:t>
            </a:r>
            <a:r>
              <a:rPr lang="en-GB" b="0" baseline="0" dirty="0" smtClean="0">
                <a:latin typeface="Arial" panose="020B0604020202020204" pitchFamily="34" charset="0"/>
                <a:cs typeface="Arial" panose="020B0604020202020204" pitchFamily="34" charset="0"/>
              </a:rPr>
              <a:t> de </a:t>
            </a:r>
            <a:r>
              <a:rPr lang="en-GB" b="0" baseline="0" dirty="0" err="1" smtClean="0">
                <a:latin typeface="Arial" panose="020B0604020202020204" pitchFamily="34" charset="0"/>
                <a:cs typeface="Arial" panose="020B0604020202020204" pitchFamily="34" charset="0"/>
              </a:rPr>
              <a:t>acordo</a:t>
            </a:r>
            <a:r>
              <a:rPr lang="en-GB" b="0" baseline="0" dirty="0" smtClean="0">
                <a:latin typeface="Arial" panose="020B0604020202020204" pitchFamily="34" charset="0"/>
                <a:cs typeface="Arial" panose="020B0604020202020204" pitchFamily="34" charset="0"/>
              </a:rPr>
              <a:t> com a </a:t>
            </a:r>
            <a:r>
              <a:rPr lang="en-GB" b="0" baseline="0" dirty="0" err="1" smtClean="0">
                <a:latin typeface="Arial" panose="020B0604020202020204" pitchFamily="34" charset="0"/>
                <a:cs typeface="Arial" panose="020B0604020202020204" pitchFamily="34" charset="0"/>
              </a:rPr>
              <a:t>linha</a:t>
            </a:r>
            <a:r>
              <a:rPr lang="en-GB" b="0" baseline="0" dirty="0" smtClean="0">
                <a:latin typeface="Arial" panose="020B0604020202020204" pitchFamily="34" charset="0"/>
                <a:cs typeface="Arial" panose="020B0604020202020204" pitchFamily="34" charset="0"/>
              </a:rPr>
              <a:t> anterior.</a:t>
            </a:r>
          </a:p>
          <a:p>
            <a:pPr marL="171450" indent="-171450">
              <a:buFont typeface="Arial" panose="020B0604020202020204" pitchFamily="34" charset="0"/>
              <a:buChar char="•"/>
            </a:pPr>
            <a:r>
              <a:rPr lang="pt-PT" dirty="0" smtClean="0"/>
              <a:t>As informações de data e rodapé podem ser editadas em todos os slides:</a:t>
            </a:r>
            <a:r>
              <a:rPr lang="pt-PT" baseline="0" dirty="0" smtClean="0"/>
              <a:t> vá em menu </a:t>
            </a:r>
            <a:r>
              <a:rPr lang="pt-PT" dirty="0" smtClean="0"/>
              <a:t>'Inserir' &gt; 'Cabeçalho e Rodapé' (não edite manualmente em cada slide).</a:t>
            </a:r>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4</a:t>
            </a:fld>
            <a:endParaRPr lang="en-GB"/>
          </a:p>
        </p:txBody>
      </p:sp>
    </p:spTree>
    <p:extLst>
      <p:ext uri="{BB962C8B-B14F-4D97-AF65-F5344CB8AC3E}">
        <p14:creationId xmlns:p14="http://schemas.microsoft.com/office/powerpoint/2010/main" val="349085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i="0" kern="1200" dirty="0" smtClean="0">
                <a:solidFill>
                  <a:schemeClr val="tx1"/>
                </a:solidFill>
                <a:effectLst/>
                <a:latin typeface="+mn-lt"/>
                <a:ea typeface="+mn-ea"/>
                <a:cs typeface="+mn-cs"/>
              </a:rPr>
              <a:t>Volume</a:t>
            </a:r>
            <a:r>
              <a:rPr lang="pt-BR" sz="1200" b="0" i="0" kern="1200" dirty="0" smtClean="0">
                <a:solidFill>
                  <a:schemeClr val="tx1"/>
                </a:solidFill>
                <a:effectLst/>
                <a:latin typeface="+mn-lt"/>
                <a:ea typeface="+mn-ea"/>
                <a:cs typeface="+mn-cs"/>
              </a:rPr>
              <a:t>: O conceito de volume no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é melhor evidenciado pelos fatos do quotidiano: diariamente, o volume de troca de e-mails, transações bancárias, interações em redes sociais, registro de chamadas e tráfego de dados em linhas telefônicas. Todos esses servem de ponto de partida para a compreensão do volume de dados presentes no mundo </a:t>
            </a:r>
            <a:r>
              <a:rPr lang="pt-BR" sz="1200" b="0" i="0" kern="1200" dirty="0" err="1" smtClean="0">
                <a:solidFill>
                  <a:schemeClr val="tx1"/>
                </a:solidFill>
                <a:effectLst/>
                <a:latin typeface="+mn-lt"/>
                <a:ea typeface="+mn-ea"/>
                <a:cs typeface="+mn-cs"/>
              </a:rPr>
              <a:t>atualmente.Estima-se</a:t>
            </a:r>
            <a:r>
              <a:rPr lang="pt-BR" sz="1200" b="0" i="0" kern="1200" dirty="0" smtClean="0">
                <a:solidFill>
                  <a:schemeClr val="tx1"/>
                </a:solidFill>
                <a:effectLst/>
                <a:latin typeface="+mn-lt"/>
                <a:ea typeface="+mn-ea"/>
                <a:cs typeface="+mn-cs"/>
              </a:rPr>
              <a:t> que atualmente o volume total de dados que circulam na internet é de 250 </a:t>
            </a:r>
            <a:r>
              <a:rPr lang="pt-BR" sz="1200" b="0" i="1" kern="1200" dirty="0" err="1" smtClean="0">
                <a:solidFill>
                  <a:schemeClr val="tx1"/>
                </a:solidFill>
                <a:effectLst/>
                <a:latin typeface="+mn-lt"/>
                <a:ea typeface="+mn-ea"/>
                <a:cs typeface="+mn-cs"/>
              </a:rPr>
              <a:t>Exabytes</a:t>
            </a:r>
            <a:r>
              <a:rPr lang="pt-BR" sz="1200" b="0" i="0" kern="1200" dirty="0" smtClean="0">
                <a:solidFill>
                  <a:schemeClr val="tx1"/>
                </a:solidFill>
                <a:effectLst/>
                <a:latin typeface="+mn-lt"/>
                <a:ea typeface="+mn-ea"/>
                <a:cs typeface="+mn-cs"/>
              </a:rPr>
              <a:t> (10</a:t>
            </a:r>
            <a:r>
              <a:rPr lang="pt-BR" sz="1200" b="0" i="0" kern="1200" baseline="30000" dirty="0" smtClean="0">
                <a:solidFill>
                  <a:schemeClr val="tx1"/>
                </a:solidFill>
                <a:effectLst/>
                <a:latin typeface="+mn-lt"/>
                <a:ea typeface="+mn-ea"/>
                <a:cs typeface="+mn-cs"/>
              </a:rPr>
              <a:t>18</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por ano. (</a:t>
            </a:r>
            <a:r>
              <a:rPr lang="pt-BR" sz="1200" b="0" i="0" kern="1200" dirty="0" err="1" smtClean="0">
                <a:solidFill>
                  <a:schemeClr val="tx1"/>
                </a:solidFill>
                <a:effectLst/>
                <a:latin typeface="+mn-lt"/>
                <a:ea typeface="+mn-ea"/>
                <a:cs typeface="+mn-cs"/>
              </a:rPr>
              <a:t>Inmoment</a:t>
            </a:r>
            <a:r>
              <a:rPr lang="pt-BR" sz="1200" b="0" i="0" kern="1200" dirty="0" smtClean="0">
                <a:solidFill>
                  <a:schemeClr val="tx1"/>
                </a:solidFill>
                <a:effectLst/>
                <a:latin typeface="+mn-lt"/>
                <a:ea typeface="+mn-ea"/>
                <a:cs typeface="+mn-cs"/>
              </a:rPr>
              <a:t>, 2014) Todos os dias são criados 2,5 quintilhões de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em forma de dados, atualmente 90% de todos os dados que estão presentes no mundo foram criados nos últimos 2 anos (IBM). É importante também compreender que o conceito de volume é relativo a variável tempo, ou seja, o que é grande hoje, pode não ser nada amanhã. (</a:t>
            </a:r>
            <a:r>
              <a:rPr lang="pt-BR" sz="1200" b="0" i="0" kern="1200" dirty="0" err="1" smtClean="0">
                <a:solidFill>
                  <a:schemeClr val="tx1"/>
                </a:solidFill>
                <a:effectLst/>
                <a:latin typeface="+mn-lt"/>
                <a:ea typeface="+mn-ea"/>
                <a:cs typeface="+mn-cs"/>
              </a:rPr>
              <a:t>Ohlhorst</a:t>
            </a:r>
            <a:r>
              <a:rPr lang="pt-BR" sz="1200" b="0" i="0" kern="1200" dirty="0" smtClean="0">
                <a:solidFill>
                  <a:schemeClr val="tx1"/>
                </a:solidFill>
                <a:effectLst/>
                <a:latin typeface="+mn-lt"/>
                <a:ea typeface="+mn-ea"/>
                <a:cs typeface="+mn-cs"/>
              </a:rPr>
              <a:t>, 2012). Nos anos 90, um </a:t>
            </a:r>
            <a:r>
              <a:rPr lang="pt-BR" sz="1200" b="0" i="1" kern="1200" dirty="0" err="1" smtClean="0">
                <a:solidFill>
                  <a:schemeClr val="tx1"/>
                </a:solidFill>
                <a:effectLst/>
                <a:latin typeface="+mn-lt"/>
                <a:ea typeface="+mn-ea"/>
                <a:cs typeface="+mn-cs"/>
              </a:rPr>
              <a:t>Terabyte</a:t>
            </a:r>
            <a:r>
              <a:rPr lang="pt-BR" sz="1200" b="0" i="0" kern="1200" dirty="0" smtClean="0">
                <a:solidFill>
                  <a:schemeClr val="tx1"/>
                </a:solidFill>
                <a:effectLst/>
                <a:latin typeface="+mn-lt"/>
                <a:ea typeface="+mn-ea"/>
                <a:cs typeface="+mn-cs"/>
              </a:rPr>
              <a:t> (10</a:t>
            </a:r>
            <a:r>
              <a:rPr lang="pt-BR" sz="1200" b="0" i="0" kern="1200" baseline="30000" dirty="0" smtClean="0">
                <a:solidFill>
                  <a:schemeClr val="tx1"/>
                </a:solidFill>
                <a:effectLst/>
                <a:latin typeface="+mn-lt"/>
                <a:ea typeface="+mn-ea"/>
                <a:cs typeface="+mn-cs"/>
              </a:rPr>
              <a:t>12</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era considerado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Em 2015, teremos no mundo aproximadamente um volume de informação digital de 8 </a:t>
            </a:r>
            <a:r>
              <a:rPr lang="pt-BR" sz="1200" b="0" i="1" kern="1200" dirty="0" err="1" smtClean="0">
                <a:solidFill>
                  <a:schemeClr val="tx1"/>
                </a:solidFill>
                <a:effectLst/>
                <a:latin typeface="+mn-lt"/>
                <a:ea typeface="+mn-ea"/>
                <a:cs typeface="+mn-cs"/>
              </a:rPr>
              <a:t>Zettabytes</a:t>
            </a:r>
            <a:r>
              <a:rPr lang="pt-BR" sz="1200" b="0" i="0" kern="1200" dirty="0" smtClean="0">
                <a:solidFill>
                  <a:schemeClr val="tx1"/>
                </a:solidFill>
                <a:effectLst/>
                <a:latin typeface="+mn-lt"/>
                <a:ea typeface="+mn-ea"/>
                <a:cs typeface="+mn-cs"/>
              </a:rPr>
              <a:t> (10</a:t>
            </a:r>
            <a:r>
              <a:rPr lang="pt-BR" sz="1200" b="0" i="0" kern="1200" baseline="30000" dirty="0" smtClean="0">
                <a:solidFill>
                  <a:schemeClr val="tx1"/>
                </a:solidFill>
                <a:effectLst/>
                <a:latin typeface="+mn-lt"/>
                <a:ea typeface="+mn-ea"/>
                <a:cs typeface="+mn-cs"/>
              </a:rPr>
              <a:t>21</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um valor infinitamente maior (IBM).;</a:t>
            </a:r>
          </a:p>
          <a:p>
            <a:r>
              <a:rPr lang="pt-BR" sz="1200" b="1" i="0" kern="1200" dirty="0" smtClean="0">
                <a:solidFill>
                  <a:schemeClr val="tx1"/>
                </a:solidFill>
                <a:effectLst/>
                <a:latin typeface="+mn-lt"/>
                <a:ea typeface="+mn-ea"/>
                <a:cs typeface="+mn-cs"/>
              </a:rPr>
              <a:t>Velocidade</a:t>
            </a:r>
            <a:r>
              <a:rPr lang="pt-BR" sz="1200" b="0" i="0" kern="1200" dirty="0" smtClean="0">
                <a:solidFill>
                  <a:schemeClr val="tx1"/>
                </a:solidFill>
                <a:effectLst/>
                <a:latin typeface="+mn-lt"/>
                <a:ea typeface="+mn-ea"/>
                <a:cs typeface="+mn-cs"/>
              </a:rPr>
              <a:t>: Você cruzaria uma rua vendado se a última informação que tivesse fosse uma fotografia tirada do tráfego circulante de 5 minutos atrás? Provavelmente não, pois a fotografia de 5 minutos atrás é irrelevante, você precisa saber das condições atuais para poder cruzar a rua em segurança. (Forbes, 2012) A mesma lógica se aplica a empresas, pois necessitam de dados em atuais sobre seu negócio, ou seja, velocidade. Segundo </a:t>
            </a:r>
            <a:r>
              <a:rPr lang="pt-BR" sz="1200" b="0" i="0" kern="1200" dirty="0" err="1" smtClean="0">
                <a:solidFill>
                  <a:schemeClr val="tx1"/>
                </a:solidFill>
                <a:effectLst/>
                <a:latin typeface="+mn-lt"/>
                <a:ea typeface="+mn-ea"/>
                <a:cs typeface="+mn-cs"/>
              </a:rPr>
              <a:t>Taurion</a:t>
            </a:r>
            <a:r>
              <a:rPr lang="pt-BR" sz="1200" b="0" i="0" kern="1200" dirty="0" smtClean="0">
                <a:solidFill>
                  <a:schemeClr val="tx1"/>
                </a:solidFill>
                <a:effectLst/>
                <a:latin typeface="+mn-lt"/>
                <a:ea typeface="+mn-ea"/>
                <a:cs typeface="+mn-cs"/>
              </a:rPr>
              <a:t> (2014) a importância da velocidade é tamanha que em algum momento deverá existir uma ferramenta capaz de analisar os dados em tempo real. Atualmente, os dados são analisados somente após serem armazenados, mas o tempo gasto para o armazenamento em si já desclassifica esse tipo de análise como uma análise 100% em tempo </a:t>
            </a:r>
            <a:r>
              <a:rPr lang="pt-BR" sz="1200" b="0" i="0" kern="1200" dirty="0" err="1" smtClean="0">
                <a:solidFill>
                  <a:schemeClr val="tx1"/>
                </a:solidFill>
                <a:effectLst/>
                <a:latin typeface="+mn-lt"/>
                <a:ea typeface="+mn-ea"/>
                <a:cs typeface="+mn-cs"/>
              </a:rPr>
              <a:t>real.Informação</a:t>
            </a:r>
            <a:r>
              <a:rPr lang="pt-BR" sz="1200" b="0" i="0" kern="1200" dirty="0" smtClean="0">
                <a:solidFill>
                  <a:schemeClr val="tx1"/>
                </a:solidFill>
                <a:effectLst/>
                <a:latin typeface="+mn-lt"/>
                <a:ea typeface="+mn-ea"/>
                <a:cs typeface="+mn-cs"/>
              </a:rPr>
              <a:t> é poder (The Guardian, 2010), e assim sendo a velocidade com a qual você obtém essa informação é uma vantagem competitiva das empresas. Velocidade pode limitar a operação de muitos negócios, quando utilizamos o cartão de crédito por exemplo, se não obtivermos uma aprovação da compra em alguns segundos normalmente pensamos em utilizar outro método de pagamento. É a operadora perdendo uma oportunidade de negócios pela falha na velocidade de transmissão e análise dos dados do comprador.;</a:t>
            </a:r>
          </a:p>
          <a:p>
            <a:r>
              <a:rPr lang="pt-BR" sz="1200" b="1" i="0" kern="1200" dirty="0" smtClean="0">
                <a:solidFill>
                  <a:schemeClr val="tx1"/>
                </a:solidFill>
                <a:effectLst/>
                <a:latin typeface="+mn-lt"/>
                <a:ea typeface="+mn-ea"/>
                <a:cs typeface="+mn-cs"/>
              </a:rPr>
              <a:t>Variedade</a:t>
            </a:r>
            <a:r>
              <a:rPr lang="pt-BR" sz="1200" b="0" i="0" kern="1200" dirty="0" smtClean="0">
                <a:solidFill>
                  <a:schemeClr val="tx1"/>
                </a:solidFill>
                <a:effectLst/>
                <a:latin typeface="+mn-lt"/>
                <a:ea typeface="+mn-ea"/>
                <a:cs typeface="+mn-cs"/>
              </a:rPr>
              <a:t>: O volume é apenas o começo dos desafios dessa nova tecnologia, se temos um volume enorme de dados, também obtemos a variedade dos mesmos. Já pensou na quantidade de informações dispersas em redes sociais? </a:t>
            </a:r>
            <a:r>
              <a:rPr lang="pt-BR" sz="1200" b="0" i="1" kern="1200" dirty="0" err="1" smtClean="0">
                <a:solidFill>
                  <a:schemeClr val="tx1"/>
                </a:solidFill>
                <a:effectLst/>
                <a:latin typeface="+mn-lt"/>
                <a:ea typeface="+mn-ea"/>
                <a:cs typeface="+mn-cs"/>
              </a:rPr>
              <a:t>Facebook</a:t>
            </a:r>
            <a:r>
              <a:rPr lang="pt-BR" sz="1200" b="0" i="0"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Twitter</a:t>
            </a:r>
            <a:r>
              <a:rPr lang="pt-BR" sz="1200" b="0" i="0" kern="1200" dirty="0" smtClean="0">
                <a:solidFill>
                  <a:schemeClr val="tx1"/>
                </a:solidFill>
                <a:effectLst/>
                <a:latin typeface="+mn-lt"/>
                <a:ea typeface="+mn-ea"/>
                <a:cs typeface="+mn-cs"/>
              </a:rPr>
              <a:t> entre outros possuem um vasto e distinto campo de informações sendo ofertadas em público a todo segundo. Podemos observar a variedade de dados em e-mails, redes sociais, fotografias, áudios, telefones e cartões de crédito. (</a:t>
            </a:r>
            <a:r>
              <a:rPr lang="pt-BR" sz="1200" b="0" i="0" kern="1200" dirty="0" err="1" smtClean="0">
                <a:solidFill>
                  <a:schemeClr val="tx1"/>
                </a:solidFill>
                <a:effectLst/>
                <a:latin typeface="+mn-lt"/>
                <a:ea typeface="+mn-ea"/>
                <a:cs typeface="+mn-cs"/>
              </a:rPr>
              <a:t>McAffe</a:t>
            </a:r>
            <a:r>
              <a:rPr lang="pt-BR" sz="1200" b="0" i="0" kern="1200" dirty="0" smtClean="0">
                <a:solidFill>
                  <a:schemeClr val="tx1"/>
                </a:solidFill>
                <a:effectLst/>
                <a:latin typeface="+mn-lt"/>
                <a:ea typeface="+mn-ea"/>
                <a:cs typeface="+mn-cs"/>
              </a:rPr>
              <a:t> et al, 2012). Seja qual for a discussão, podemos obter infinitos pontos de vista sobre a mesma. Empresas que conseguem captar a variedade, seja de fontes ou de critérios, agregam mais valor ao negócio (</a:t>
            </a:r>
            <a:r>
              <a:rPr lang="pt-BR" sz="1200" b="0" i="0" kern="1200" dirty="0" err="1" smtClean="0">
                <a:solidFill>
                  <a:schemeClr val="tx1"/>
                </a:solidFill>
                <a:effectLst/>
                <a:latin typeface="+mn-lt"/>
                <a:ea typeface="+mn-ea"/>
                <a:cs typeface="+mn-cs"/>
              </a:rPr>
              <a:t>Gartner</a:t>
            </a:r>
            <a:r>
              <a:rPr lang="pt-BR" sz="1200" b="0" i="0" kern="1200" dirty="0" smtClean="0">
                <a:solidFill>
                  <a:schemeClr val="tx1"/>
                </a:solidFill>
                <a:effectLst/>
                <a:latin typeface="+mn-lt"/>
                <a:ea typeface="+mn-ea"/>
                <a:cs typeface="+mn-cs"/>
              </a:rPr>
              <a:t>). O </a:t>
            </a:r>
            <a:r>
              <a:rPr lang="pt-BR" sz="1200" b="0" i="1" kern="1200" dirty="0" smtClean="0">
                <a:solidFill>
                  <a:schemeClr val="tx1"/>
                </a:solidFill>
                <a:effectLst/>
                <a:latin typeface="+mn-lt"/>
                <a:ea typeface="+mn-ea"/>
                <a:cs typeface="+mn-cs"/>
              </a:rPr>
              <a:t>Big </a:t>
            </a:r>
            <a:r>
              <a:rPr lang="pt-BR" sz="1200" b="0" i="1" kern="1200" dirty="0" err="1" smtClean="0">
                <a:solidFill>
                  <a:schemeClr val="tx1"/>
                </a:solidFill>
                <a:effectLst/>
                <a:latin typeface="+mn-lt"/>
                <a:ea typeface="+mn-ea"/>
                <a:cs typeface="+mn-cs"/>
              </a:rPr>
              <a:t>Data</a:t>
            </a:r>
            <a:r>
              <a:rPr lang="pt-BR" sz="1200" b="0" i="0" kern="1200" dirty="0" err="1" smtClean="0">
                <a:solidFill>
                  <a:schemeClr val="tx1"/>
                </a:solidFill>
                <a:effectLst/>
                <a:latin typeface="+mn-lt"/>
                <a:ea typeface="+mn-ea"/>
                <a:cs typeface="+mn-cs"/>
              </a:rPr>
              <a:t>escalona</a:t>
            </a:r>
            <a:r>
              <a:rPr lang="pt-BR" sz="1200" b="0" i="0" kern="1200" dirty="0" smtClean="0">
                <a:solidFill>
                  <a:schemeClr val="tx1"/>
                </a:solidFill>
                <a:effectLst/>
                <a:latin typeface="+mn-lt"/>
                <a:ea typeface="+mn-ea"/>
                <a:cs typeface="+mn-cs"/>
              </a:rPr>
              <a:t> a variedade de informações das seguintes formas (</a:t>
            </a:r>
            <a:r>
              <a:rPr lang="pt-BR" sz="1200" b="0" i="0" kern="1200" dirty="0" err="1" smtClean="0">
                <a:solidFill>
                  <a:schemeClr val="tx1"/>
                </a:solidFill>
                <a:effectLst/>
                <a:latin typeface="+mn-lt"/>
                <a:ea typeface="+mn-ea"/>
                <a:cs typeface="+mn-cs"/>
              </a:rPr>
              <a:t>Jewell</a:t>
            </a:r>
            <a:r>
              <a:rPr lang="pt-BR" sz="1200" b="0" i="0" kern="1200" dirty="0" smtClean="0">
                <a:solidFill>
                  <a:schemeClr val="tx1"/>
                </a:solidFill>
                <a:effectLst/>
                <a:latin typeface="+mn-lt"/>
                <a:ea typeface="+mn-ea"/>
                <a:cs typeface="+mn-cs"/>
              </a:rPr>
              <a:t>, Dave et al):</a:t>
            </a:r>
          </a:p>
          <a:p>
            <a:pPr lvl="1"/>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Dados estruturados: são armazenados em bancos de dados, sequenciados em tabelas;</a:t>
            </a:r>
          </a:p>
          <a:p>
            <a:pPr lvl="1"/>
            <a:r>
              <a:rPr lang="pt-BR" sz="1200" b="0" i="0" kern="1200" dirty="0" smtClean="0">
                <a:solidFill>
                  <a:schemeClr val="tx1"/>
                </a:solidFill>
                <a:effectLst/>
                <a:latin typeface="+mn-lt"/>
                <a:ea typeface="+mn-ea"/>
                <a:cs typeface="+mn-cs"/>
              </a:rPr>
              <a:t>Dados </a:t>
            </a:r>
            <a:r>
              <a:rPr lang="pt-BR" sz="1200" b="0" i="0" kern="1200" dirty="0" err="1" smtClean="0">
                <a:solidFill>
                  <a:schemeClr val="tx1"/>
                </a:solidFill>
                <a:effectLst/>
                <a:latin typeface="+mn-lt"/>
                <a:ea typeface="+mn-ea"/>
                <a:cs typeface="+mn-cs"/>
              </a:rPr>
              <a:t>semi-estruturados</a:t>
            </a:r>
            <a:r>
              <a:rPr lang="pt-BR" sz="1200" b="0" i="0" kern="1200" dirty="0" smtClean="0">
                <a:solidFill>
                  <a:schemeClr val="tx1"/>
                </a:solidFill>
                <a:effectLst/>
                <a:latin typeface="+mn-lt"/>
                <a:ea typeface="+mn-ea"/>
                <a:cs typeface="+mn-cs"/>
              </a:rPr>
              <a:t>: acompanham padrões heterogêneos, são mais difíceis de serem identificados pois podem seguir diversos padrões;</a:t>
            </a:r>
          </a:p>
          <a:p>
            <a:pPr lvl="1"/>
            <a:r>
              <a:rPr lang="pt-BR" sz="1200" b="0" i="0" kern="1200" dirty="0" smtClean="0">
                <a:solidFill>
                  <a:schemeClr val="tx1"/>
                </a:solidFill>
                <a:effectLst/>
                <a:latin typeface="+mn-lt"/>
                <a:ea typeface="+mn-ea"/>
                <a:cs typeface="+mn-cs"/>
              </a:rPr>
              <a:t>Dados não estruturados: são uma mistura de dados com fontes diversificadas como imagens, áudios e documentos online.</a:t>
            </a:r>
          </a:p>
          <a:p>
            <a:r>
              <a:rPr lang="pt-BR" sz="1200" b="0" i="0" kern="1200" dirty="0" smtClean="0">
                <a:solidFill>
                  <a:schemeClr val="tx1"/>
                </a:solidFill>
                <a:effectLst/>
                <a:latin typeface="+mn-lt"/>
                <a:ea typeface="+mn-ea"/>
                <a:cs typeface="+mn-cs"/>
              </a:rPr>
              <a:t>Dentre essas 3 categorias, estima-se que até 90% de todos os dados no mundo estão a forma de dados não estruturados. (ICD, 2011).</a:t>
            </a:r>
          </a:p>
          <a:p>
            <a:r>
              <a:rPr lang="pt-BR" sz="1200" b="1" i="0" kern="1200" dirty="0" smtClean="0">
                <a:solidFill>
                  <a:schemeClr val="tx1"/>
                </a:solidFill>
                <a:effectLst/>
                <a:latin typeface="+mn-lt"/>
                <a:ea typeface="+mn-ea"/>
                <a:cs typeface="+mn-cs"/>
              </a:rPr>
              <a:t>Veracidade</a:t>
            </a:r>
            <a:r>
              <a:rPr lang="pt-BR" sz="1200" b="0" i="0" kern="1200" dirty="0" smtClean="0">
                <a:solidFill>
                  <a:schemeClr val="tx1"/>
                </a:solidFill>
                <a:effectLst/>
                <a:latin typeface="+mn-lt"/>
                <a:ea typeface="+mn-ea"/>
                <a:cs typeface="+mn-cs"/>
              </a:rPr>
              <a:t>: Um em cada 3 líderes não confiam nos dados que recebem (IBM). Para colher bons frutos do processo do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é necessário obter dados verídicos, de acordo com a realidade. O conceito de velocidade, já descrito, é bem alinhado ao conceito de veracidade pela necessidade constante de análise em tempo real, isso significa, de dados que condizem com a realidade daquele momento, pois dados passados não podem ser considerados dados verídicos para o momento em que é analisado. A relevância dos dados coletados é tão importante quanto o primeiro conceito. A verificação dos dados coletados para adequação e relevância ao propósito da análise é um ponto chave para se obter dados que agreguem valor ao processo. (</a:t>
            </a:r>
            <a:r>
              <a:rPr lang="pt-BR" sz="1200" b="0" i="0" kern="1200" dirty="0" err="1" smtClean="0">
                <a:solidFill>
                  <a:schemeClr val="tx1"/>
                </a:solidFill>
                <a:effectLst/>
                <a:latin typeface="+mn-lt"/>
                <a:ea typeface="+mn-ea"/>
                <a:cs typeface="+mn-cs"/>
              </a:rPr>
              <a:t>Hurwitz</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Nugent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Halper</a:t>
            </a:r>
            <a:r>
              <a:rPr lang="pt-BR" sz="1200" b="0" i="0" kern="1200" dirty="0" smtClean="0">
                <a:solidFill>
                  <a:schemeClr val="tx1"/>
                </a:solidFill>
                <a:effectLst/>
                <a:latin typeface="+mn-lt"/>
                <a:ea typeface="+mn-ea"/>
                <a:cs typeface="+mn-cs"/>
              </a:rPr>
              <a:t> &amp; Marcia Kaufman).;</a:t>
            </a:r>
          </a:p>
          <a:p>
            <a:r>
              <a:rPr lang="pt-BR" sz="1200" b="1" i="0" kern="1200" dirty="0" smtClean="0">
                <a:solidFill>
                  <a:schemeClr val="tx1"/>
                </a:solidFill>
                <a:effectLst/>
                <a:latin typeface="+mn-lt"/>
                <a:ea typeface="+mn-ea"/>
                <a:cs typeface="+mn-cs"/>
              </a:rPr>
              <a:t>Valor</a:t>
            </a:r>
            <a:r>
              <a:rPr lang="pt-BR" sz="1200" b="0" i="0" kern="1200" dirty="0" smtClean="0">
                <a:solidFill>
                  <a:schemeClr val="tx1"/>
                </a:solidFill>
                <a:effectLst/>
                <a:latin typeface="+mn-lt"/>
                <a:ea typeface="+mn-ea"/>
                <a:cs typeface="+mn-cs"/>
              </a:rPr>
              <a:t>: Quanto maior a riqueza de dados, mais importante é saber realizar as perguntas certas no início de todo processo de análise (Brown, Eric, 2014). É necessário estar focado para a orientação do negócio, o valor que a coleta e análise dos dados trará para o negócio. Não é viável realizar todo o processo de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se não se tem questionamentos que ajudem o negócio de modo realístico. Da mesma forma é importante estar atento aos custos envolvidos nessa operação, o valor agregado de todo esse trabalho desenvolvido, coleta, armazenamento e análise de todos esses da/dos tem que compensar os custos financeiros envolvidos (</a:t>
            </a:r>
            <a:r>
              <a:rPr lang="pt-BR" sz="1200" b="0" i="0" kern="1200" dirty="0" err="1" smtClean="0">
                <a:solidFill>
                  <a:schemeClr val="tx1"/>
                </a:solidFill>
                <a:effectLst/>
                <a:latin typeface="+mn-lt"/>
                <a:ea typeface="+mn-ea"/>
                <a:cs typeface="+mn-cs"/>
              </a:rPr>
              <a:t>Taurion</a:t>
            </a:r>
            <a:r>
              <a:rPr lang="pt-BR" sz="1200" b="0" i="0" kern="1200" dirty="0" smtClean="0">
                <a:solidFill>
                  <a:schemeClr val="tx1"/>
                </a:solidFill>
                <a:effectLst/>
                <a:latin typeface="+mn-lt"/>
                <a:ea typeface="+mn-ea"/>
                <a:cs typeface="+mn-cs"/>
              </a:rPr>
              <a:t>, 2013).</a:t>
            </a: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5</a:t>
            </a:fld>
            <a:endParaRPr lang="en-GB"/>
          </a:p>
        </p:txBody>
      </p:sp>
    </p:spTree>
    <p:extLst>
      <p:ext uri="{BB962C8B-B14F-4D97-AF65-F5344CB8AC3E}">
        <p14:creationId xmlns:p14="http://schemas.microsoft.com/office/powerpoint/2010/main" val="137699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tem sido utilizado, em mundo real, para resolver problemas como os listados abaixo:</a:t>
            </a:r>
          </a:p>
          <a:p>
            <a:r>
              <a:rPr lang="pt-BR" sz="1200" b="0" i="0" kern="1200" dirty="0" smtClean="0">
                <a:solidFill>
                  <a:schemeClr val="tx1"/>
                </a:solidFill>
                <a:effectLst/>
                <a:latin typeface="+mn-lt"/>
                <a:ea typeface="+mn-ea"/>
                <a:cs typeface="+mn-cs"/>
              </a:rPr>
              <a:t>Análise de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dados provido por milhares de sensores meteorológicos espalhados pelo mundo, no intuito de salvar vidas humanas, através da predição de desastres e catástrofes meteorológicas;</a:t>
            </a:r>
          </a:p>
          <a:p>
            <a:r>
              <a:rPr lang="pt-BR" sz="1200" b="0" i="0" kern="1200" dirty="0" smtClean="0">
                <a:solidFill>
                  <a:schemeClr val="tx1"/>
                </a:solidFill>
                <a:effectLst/>
                <a:latin typeface="+mn-lt"/>
                <a:ea typeface="+mn-ea"/>
                <a:cs typeface="+mn-cs"/>
              </a:rPr>
              <a:t>Análise de milhares de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informações financeiras, completamente desorganizadas e </a:t>
            </a:r>
            <a:r>
              <a:rPr lang="pt-BR" sz="1200" b="0" i="0" kern="1200" dirty="0" err="1" smtClean="0">
                <a:solidFill>
                  <a:schemeClr val="tx1"/>
                </a:solidFill>
                <a:effectLst/>
                <a:latin typeface="+mn-lt"/>
                <a:ea typeface="+mn-ea"/>
                <a:cs typeface="+mn-cs"/>
              </a:rPr>
              <a:t>desnormalizadas</a:t>
            </a:r>
            <a:r>
              <a:rPr lang="pt-BR" sz="1200" b="0" i="0" kern="1200" dirty="0" smtClean="0">
                <a:solidFill>
                  <a:schemeClr val="tx1"/>
                </a:solidFill>
                <a:effectLst/>
                <a:latin typeface="+mn-lt"/>
                <a:ea typeface="+mn-ea"/>
                <a:cs typeface="+mn-cs"/>
              </a:rPr>
              <a:t>, oriundas: de blogs, jornais, revistas, bolsas de valores para ajudar corretoras de valores e bancos na compra e venda eficiente e lucrativa de ações;</a:t>
            </a:r>
          </a:p>
          <a:p>
            <a:r>
              <a:rPr lang="pt-BR" sz="1200" b="0" i="0" kern="1200" dirty="0" smtClean="0">
                <a:solidFill>
                  <a:schemeClr val="tx1"/>
                </a:solidFill>
                <a:effectLst/>
                <a:latin typeface="+mn-lt"/>
                <a:ea typeface="+mn-ea"/>
                <a:cs typeface="+mn-cs"/>
              </a:rPr>
              <a:t>Determinação de risco em operações financeiras de cartões de créditos;</a:t>
            </a:r>
          </a:p>
          <a:p>
            <a:r>
              <a:rPr lang="pt-BR" sz="1200" b="0" i="0" kern="1200" dirty="0" smtClean="0">
                <a:solidFill>
                  <a:schemeClr val="tx1"/>
                </a:solidFill>
                <a:effectLst/>
                <a:latin typeface="+mn-lt"/>
                <a:ea typeface="+mn-ea"/>
                <a:cs typeface="+mn-cs"/>
              </a:rPr>
              <a:t>Projetos de inteligência artificial onde é necessário processar imensas massas de dados em poucos segundos;</a:t>
            </a:r>
          </a:p>
          <a:p>
            <a:r>
              <a:rPr lang="pt-BR" sz="1200" b="0" i="0" kern="1200" dirty="0" smtClean="0">
                <a:solidFill>
                  <a:schemeClr val="tx1"/>
                </a:solidFill>
                <a:effectLst/>
                <a:latin typeface="+mn-lt"/>
                <a:ea typeface="+mn-ea"/>
                <a:cs typeface="+mn-cs"/>
              </a:rPr>
              <a:t>Traçar perfil de consumidores em poucos segundos, e, oferecer ofertas com grandes chances de venda;</a:t>
            </a: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6</a:t>
            </a:fld>
            <a:endParaRPr lang="en-GB"/>
          </a:p>
        </p:txBody>
      </p:sp>
    </p:spTree>
    <p:extLst>
      <p:ext uri="{BB962C8B-B14F-4D97-AF65-F5344CB8AC3E}">
        <p14:creationId xmlns:p14="http://schemas.microsoft.com/office/powerpoint/2010/main" val="15060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a:t>
            </a:r>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foi criado pelo Yahoo em 2005 (</a:t>
            </a:r>
            <a:r>
              <a:rPr lang="pt-BR" sz="1200" b="1" i="0" kern="1200" dirty="0" err="1" smtClean="0">
                <a:solidFill>
                  <a:schemeClr val="tx1"/>
                </a:solidFill>
                <a:effectLst/>
                <a:latin typeface="+mn-lt"/>
                <a:ea typeface="+mn-ea"/>
                <a:cs typeface="+mn-cs"/>
              </a:rPr>
              <a:t>doug</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Cutting</a:t>
            </a:r>
            <a:r>
              <a:rPr lang="pt-BR" sz="1200" b="1" i="0" kern="1200" dirty="0" smtClean="0">
                <a:solidFill>
                  <a:schemeClr val="tx1"/>
                </a:solidFill>
                <a:effectLst/>
                <a:latin typeface="+mn-lt"/>
                <a:ea typeface="+mn-ea"/>
                <a:cs typeface="+mn-cs"/>
              </a:rPr>
              <a:t> &amp; </a:t>
            </a:r>
            <a:r>
              <a:rPr lang="pt-BR" sz="1200" b="1" i="0" kern="1200" dirty="0" err="1" smtClean="0">
                <a:solidFill>
                  <a:schemeClr val="tx1"/>
                </a:solidFill>
                <a:effectLst/>
                <a:latin typeface="+mn-lt"/>
                <a:ea typeface="+mn-ea"/>
                <a:cs typeface="+mn-cs"/>
              </a:rPr>
              <a:t>mike</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caffarella</a:t>
            </a:r>
            <a:r>
              <a:rPr lang="pt-BR" sz="1200" b="1" i="0" kern="1200" dirty="0" smtClean="0">
                <a:solidFill>
                  <a:schemeClr val="tx1"/>
                </a:solidFill>
                <a:effectLst/>
                <a:latin typeface="+mn-lt"/>
                <a:ea typeface="+mn-ea"/>
                <a:cs typeface="+mn-cs"/>
              </a:rPr>
              <a:t>) e pode ser considerado uma das maiores invenções de data management desde o modelo relacional. A base das distribuições </a:t>
            </a:r>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é a comunidade Apache. Diversas empresas vêm contribuindo com código para seu desenvolvimento como a Yahoo, </a:t>
            </a:r>
            <a:r>
              <a:rPr lang="pt-BR" sz="1200" b="1" i="0" kern="1200" dirty="0" err="1" smtClean="0">
                <a:solidFill>
                  <a:schemeClr val="tx1"/>
                </a:solidFill>
                <a:effectLst/>
                <a:latin typeface="+mn-lt"/>
                <a:ea typeface="+mn-ea"/>
                <a:cs typeface="+mn-cs"/>
              </a:rPr>
              <a:t>Facebook</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Cloudera</a:t>
            </a:r>
            <a:r>
              <a:rPr lang="pt-BR" sz="1200" b="1" i="0" kern="1200" dirty="0" smtClean="0">
                <a:solidFill>
                  <a:schemeClr val="tx1"/>
                </a:solidFill>
                <a:effectLst/>
                <a:latin typeface="+mn-lt"/>
                <a:ea typeface="+mn-ea"/>
                <a:cs typeface="+mn-cs"/>
              </a:rPr>
              <a:t>, IBM e outras</a:t>
            </a:r>
            <a:r>
              <a:rPr lang="pt-BR" sz="1200" b="0" i="0" kern="1200" dirty="0" smtClean="0">
                <a:solidFill>
                  <a:schemeClr val="tx1"/>
                </a:solidFill>
                <a:effectLst/>
                <a:latin typeface="+mn-lt"/>
                <a:ea typeface="+mn-ea"/>
                <a:cs typeface="+mn-cs"/>
              </a:rPr>
              <a:t>. Em torno do código base, surgem as distribuições, como </a:t>
            </a:r>
            <a:r>
              <a:rPr lang="pt-BR" sz="1200" b="0" i="0" u="none" strike="noStrike" kern="1200" dirty="0" err="1" smtClean="0">
                <a:solidFill>
                  <a:schemeClr val="tx1"/>
                </a:solidFill>
                <a:effectLst/>
                <a:latin typeface="+mn-lt"/>
                <a:ea typeface="+mn-ea"/>
                <a:cs typeface="+mn-cs"/>
                <a:hlinkClick r:id="rId3"/>
              </a:rPr>
              <a:t>Cloudera</a:t>
            </a:r>
            <a:r>
              <a:rPr lang="pt-BR" sz="1200" b="0" i="0" kern="1200" dirty="0" smtClean="0">
                <a:solidFill>
                  <a:schemeClr val="tx1"/>
                </a:solidFill>
                <a:effectLst/>
                <a:latin typeface="+mn-lt"/>
                <a:ea typeface="+mn-ea"/>
                <a:cs typeface="+mn-cs"/>
              </a:rPr>
              <a:t> e </a:t>
            </a:r>
            <a:r>
              <a:rPr lang="pt-BR" sz="1200" b="0" i="0" u="none" strike="noStrike" kern="1200" dirty="0" err="1" smtClean="0">
                <a:solidFill>
                  <a:schemeClr val="tx1"/>
                </a:solidFill>
                <a:effectLst/>
                <a:latin typeface="+mn-lt"/>
                <a:ea typeface="+mn-ea"/>
                <a:cs typeface="+mn-cs"/>
                <a:hlinkClick r:id="rId4"/>
              </a:rPr>
              <a:t>DataStax</a:t>
            </a:r>
            <a:r>
              <a:rPr lang="pt-BR" sz="1200" b="0" i="0" kern="1200" dirty="0" smtClean="0">
                <a:solidFill>
                  <a:schemeClr val="tx1"/>
                </a:solidFill>
                <a:effectLst/>
                <a:latin typeface="+mn-lt"/>
                <a:ea typeface="+mn-ea"/>
                <a:cs typeface="+mn-cs"/>
              </a:rPr>
              <a:t>, que agregam valor com utilitários e serviços de suporte e educação, no mesmo modelo das distribuições Linux. Interessante que a distribuição da </a:t>
            </a:r>
            <a:r>
              <a:rPr lang="pt-BR" sz="1200" b="0" i="0" kern="1200" dirty="0" err="1" smtClean="0">
                <a:solidFill>
                  <a:schemeClr val="tx1"/>
                </a:solidFill>
                <a:effectLst/>
                <a:latin typeface="+mn-lt"/>
                <a:ea typeface="+mn-ea"/>
                <a:cs typeface="+mn-cs"/>
              </a:rPr>
              <a:t>DataStax</a:t>
            </a:r>
            <a:r>
              <a:rPr lang="pt-BR" sz="1200" b="0" i="0" kern="1200" dirty="0" smtClean="0">
                <a:solidFill>
                  <a:schemeClr val="tx1"/>
                </a:solidFill>
                <a:effectLst/>
                <a:latin typeface="+mn-lt"/>
                <a:ea typeface="+mn-ea"/>
                <a:cs typeface="+mn-cs"/>
              </a:rPr>
              <a:t>, chamado de </a:t>
            </a:r>
            <a:r>
              <a:rPr lang="pt-BR" sz="1200" b="0" i="0" kern="1200" dirty="0" err="1" smtClean="0">
                <a:solidFill>
                  <a:schemeClr val="tx1"/>
                </a:solidFill>
                <a:effectLst/>
                <a:latin typeface="+mn-lt"/>
                <a:ea typeface="+mn-ea"/>
                <a:cs typeface="+mn-cs"/>
              </a:rPr>
              <a:t>Brisk</a:t>
            </a:r>
            <a:r>
              <a:rPr lang="pt-BR" sz="1200" b="0" i="0" kern="1200" dirty="0" smtClean="0">
                <a:solidFill>
                  <a:schemeClr val="tx1"/>
                </a:solidFill>
                <a:effectLst/>
                <a:latin typeface="+mn-lt"/>
                <a:ea typeface="+mn-ea"/>
                <a:cs typeface="+mn-cs"/>
              </a:rPr>
              <a:t>, substituiu o HDFS por um sistema de arquivos </a:t>
            </a:r>
            <a:r>
              <a:rPr lang="pt-BR" sz="1200" b="0" i="0" kern="1200" dirty="0" err="1" smtClean="0">
                <a:solidFill>
                  <a:schemeClr val="tx1"/>
                </a:solidFill>
                <a:effectLst/>
                <a:latin typeface="+mn-lt"/>
                <a:ea typeface="+mn-ea"/>
                <a:cs typeface="+mn-cs"/>
              </a:rPr>
              <a:t>distribuidos</a:t>
            </a:r>
            <a:r>
              <a:rPr lang="pt-BR" sz="1200" b="0" i="0" kern="1200" dirty="0" smtClean="0">
                <a:solidFill>
                  <a:schemeClr val="tx1"/>
                </a:solidFill>
                <a:effectLst/>
                <a:latin typeface="+mn-lt"/>
                <a:ea typeface="+mn-ea"/>
                <a:cs typeface="+mn-cs"/>
              </a:rPr>
              <a:t> baseados no software </a:t>
            </a:r>
            <a:r>
              <a:rPr lang="pt-BR" sz="1200" b="0" i="0" kern="1200" dirty="0" err="1" smtClean="0">
                <a:solidFill>
                  <a:schemeClr val="tx1"/>
                </a:solidFill>
                <a:effectLst/>
                <a:latin typeface="+mn-lt"/>
                <a:ea typeface="+mn-ea"/>
                <a:cs typeface="+mn-cs"/>
              </a:rPr>
              <a:t>NoSQL</a:t>
            </a:r>
            <a:r>
              <a:rPr lang="pt-BR" sz="1200" b="0" i="0" kern="1200" dirty="0" smtClean="0">
                <a:solidFill>
                  <a:schemeClr val="tx1"/>
                </a:solidFill>
                <a:effectLst/>
                <a:latin typeface="+mn-lt"/>
                <a:ea typeface="+mn-ea"/>
                <a:cs typeface="+mn-cs"/>
              </a:rPr>
              <a:t> Cassandra, chamado agora de </a:t>
            </a:r>
            <a:r>
              <a:rPr lang="pt-BR" sz="1200" b="0" i="0" kern="1200" dirty="0" err="1" smtClean="0">
                <a:solidFill>
                  <a:schemeClr val="tx1"/>
                </a:solidFill>
                <a:effectLst/>
                <a:latin typeface="+mn-lt"/>
                <a:ea typeface="+mn-ea"/>
                <a:cs typeface="+mn-cs"/>
              </a:rPr>
              <a:t>CassandraFS</a:t>
            </a:r>
            <a:r>
              <a:rPr lang="pt-BR" sz="1200" b="0" i="0" kern="1200" dirty="0" smtClean="0">
                <a:solidFill>
                  <a:schemeClr val="tx1"/>
                </a:solidFill>
                <a:effectLst/>
                <a:latin typeface="+mn-lt"/>
                <a:ea typeface="+mn-ea"/>
                <a:cs typeface="+mn-cs"/>
              </a:rPr>
              <a:t>. </a:t>
            </a:r>
            <a:r>
              <a:rPr lang="pt-BR" sz="1200" b="1" i="0" kern="1200" dirty="0" smtClean="0">
                <a:solidFill>
                  <a:schemeClr val="tx1"/>
                </a:solidFill>
                <a:effectLst/>
                <a:latin typeface="+mn-lt"/>
                <a:ea typeface="+mn-ea"/>
                <a:cs typeface="+mn-cs"/>
              </a:rPr>
              <a:t>projeto é o </a:t>
            </a:r>
            <a:r>
              <a:rPr lang="pt-BR" sz="1200" b="1" i="0" kern="1200" dirty="0" err="1" smtClean="0">
                <a:solidFill>
                  <a:schemeClr val="tx1"/>
                </a:solidFill>
                <a:effectLst/>
                <a:latin typeface="+mn-lt"/>
                <a:ea typeface="+mn-ea"/>
                <a:cs typeface="+mn-cs"/>
              </a:rPr>
              <a:t>Pig</a:t>
            </a:r>
            <a:r>
              <a:rPr lang="pt-BR" sz="1200" b="1" i="0" kern="1200" dirty="0" smtClean="0">
                <a:solidFill>
                  <a:schemeClr val="tx1"/>
                </a:solidFill>
                <a:effectLst/>
                <a:latin typeface="+mn-lt"/>
                <a:ea typeface="+mn-ea"/>
                <a:cs typeface="+mn-cs"/>
              </a:rPr>
              <a:t>, criado pelo Yahoo. É uma plataforma que permite análises de arquivos muito grandes usando uma linguagem de alto </a:t>
            </a:r>
            <a:r>
              <a:rPr lang="pt-BR" sz="1200" b="1" i="0" kern="1200" dirty="0" err="1" smtClean="0">
                <a:solidFill>
                  <a:schemeClr val="tx1"/>
                </a:solidFill>
                <a:effectLst/>
                <a:latin typeface="+mn-lt"/>
                <a:ea typeface="+mn-ea"/>
                <a:cs typeface="+mn-cs"/>
              </a:rPr>
              <a:t>nivel</a:t>
            </a:r>
            <a:r>
              <a:rPr lang="pt-BR" sz="1200" b="1" i="0" kern="1200" dirty="0" smtClean="0">
                <a:solidFill>
                  <a:schemeClr val="tx1"/>
                </a:solidFill>
                <a:effectLst/>
                <a:latin typeface="+mn-lt"/>
                <a:ea typeface="+mn-ea"/>
                <a:cs typeface="+mn-cs"/>
              </a:rPr>
              <a:t> chamada de </a:t>
            </a:r>
            <a:r>
              <a:rPr lang="pt-BR" sz="1200" b="1" i="0" kern="1200" dirty="0" err="1" smtClean="0">
                <a:solidFill>
                  <a:schemeClr val="tx1"/>
                </a:solidFill>
                <a:effectLst/>
                <a:latin typeface="+mn-lt"/>
                <a:ea typeface="+mn-ea"/>
                <a:cs typeface="+mn-cs"/>
              </a:rPr>
              <a:t>Pig</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Latin</a:t>
            </a:r>
            <a:r>
              <a:rPr lang="pt-BR" sz="1200" b="1"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E o surgimento de serviços em nuvem, como o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Elastic</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permite às empresas tratarem dados massivos sem demandar aquisição de servidores físicos. Neste modelo, o usuário escreve a aplicação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e a roda em cima da nuvem da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Common -</a:t>
            </a:r>
            <a:r>
              <a:rPr lang="pt-BR" sz="1200" b="0" i="0" kern="1200" dirty="0" smtClean="0">
                <a:solidFill>
                  <a:schemeClr val="tx1"/>
                </a:solidFill>
                <a:effectLst/>
                <a:latin typeface="+mn-lt"/>
                <a:ea typeface="+mn-ea"/>
                <a:cs typeface="+mn-cs"/>
              </a:rPr>
              <a:t> Contém as bibliotecas e arquivos comuns e necessários para todos os módulos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a:t>
            </a:r>
          </a:p>
          <a:p>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Distributed</a:t>
            </a:r>
            <a:r>
              <a:rPr lang="pt-BR" sz="1200" b="1" i="0" kern="1200" dirty="0" smtClean="0">
                <a:solidFill>
                  <a:schemeClr val="tx1"/>
                </a:solidFill>
                <a:effectLst/>
                <a:latin typeface="+mn-lt"/>
                <a:ea typeface="+mn-ea"/>
                <a:cs typeface="+mn-cs"/>
              </a:rPr>
              <a:t> File System (HDFS) -</a:t>
            </a:r>
            <a:r>
              <a:rPr lang="pt-BR" sz="1200" b="0" i="0" kern="1200" dirty="0" smtClean="0">
                <a:solidFill>
                  <a:schemeClr val="tx1"/>
                </a:solidFill>
                <a:effectLst/>
                <a:latin typeface="+mn-lt"/>
                <a:ea typeface="+mn-ea"/>
                <a:cs typeface="+mn-cs"/>
              </a:rPr>
              <a:t> Sistema de arquivos distribuído que armazena dados em máquinas dentro do cluster, sob demanda, permitindo uma largura de banda muito grande em todo o cluster.</a:t>
            </a:r>
          </a:p>
          <a:p>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Yarn</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Trata-se de uma plataforma de gerenciamento de recursos responsável pelo gerenciamento dos recursos computacionais em cluster, assim como pelo agendamento dos recursos.</a:t>
            </a:r>
          </a:p>
          <a:p>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MapReduce</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Modelo de programação para processamento em larga escala.</a:t>
            </a:r>
          </a:p>
          <a:p>
            <a:endParaRPr lang="pt-BR" sz="1200" b="1" i="0" kern="1200" dirty="0" smtClean="0">
              <a:solidFill>
                <a:schemeClr val="tx1"/>
              </a:solidFill>
              <a:effectLst/>
              <a:latin typeface="+mn-lt"/>
              <a:ea typeface="+mn-ea"/>
              <a:cs typeface="+mn-cs"/>
            </a:endParaRP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7</a:t>
            </a:fld>
            <a:endParaRPr lang="en-GB"/>
          </a:p>
        </p:txBody>
      </p:sp>
    </p:spTree>
    <p:extLst>
      <p:ext uri="{BB962C8B-B14F-4D97-AF65-F5344CB8AC3E}">
        <p14:creationId xmlns:p14="http://schemas.microsoft.com/office/powerpoint/2010/main" val="100523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hlinkClick r:id="rId3"/>
              </a:rPr>
              <a:t>2.8.0</a:t>
            </a:r>
            <a:r>
              <a:rPr lang="pt-BR" sz="1200" kern="1200" dirty="0" smtClean="0">
                <a:solidFill>
                  <a:schemeClr val="tx1"/>
                </a:solidFill>
                <a:effectLst/>
                <a:latin typeface="+mn-lt"/>
                <a:ea typeface="+mn-ea"/>
                <a:cs typeface="+mn-cs"/>
              </a:rPr>
              <a:t>22 </a:t>
            </a:r>
            <a:r>
              <a:rPr lang="pt-BR" sz="1200" kern="1200" dirty="0" err="1" smtClean="0">
                <a:solidFill>
                  <a:schemeClr val="tx1"/>
                </a:solidFill>
                <a:effectLst/>
                <a:latin typeface="+mn-lt"/>
                <a:ea typeface="+mn-ea"/>
                <a:cs typeface="+mn-cs"/>
              </a:rPr>
              <a:t>March</a:t>
            </a:r>
            <a:r>
              <a:rPr lang="pt-BR" sz="1200" kern="1200" dirty="0" smtClean="0">
                <a:solidFill>
                  <a:schemeClr val="tx1"/>
                </a:solidFill>
                <a:effectLst/>
                <a:latin typeface="+mn-lt"/>
                <a:ea typeface="+mn-ea"/>
                <a:cs typeface="+mn-cs"/>
              </a:rPr>
              <a:t>,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03 September, 2016: Release 3.0.0-alpha1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é uma ferramenta de processamento de dados que </a:t>
            </a:r>
            <a:r>
              <a:rPr lang="pt-BR" sz="1200" b="0" i="0" kern="1200" dirty="0" err="1" smtClean="0">
                <a:solidFill>
                  <a:schemeClr val="tx1"/>
                </a:solidFill>
                <a:effectLst/>
                <a:latin typeface="+mn-lt"/>
                <a:ea typeface="+mn-ea"/>
                <a:cs typeface="+mn-cs"/>
              </a:rPr>
              <a:t>actua</a:t>
            </a:r>
            <a:r>
              <a:rPr lang="pt-BR" sz="1200" b="0" i="0" kern="1200" dirty="0" smtClean="0">
                <a:solidFill>
                  <a:schemeClr val="tx1"/>
                </a:solidFill>
                <a:effectLst/>
                <a:latin typeface="+mn-lt"/>
                <a:ea typeface="+mn-ea"/>
                <a:cs typeface="+mn-cs"/>
              </a:rPr>
              <a:t> sobre esses conjuntos de dados distribuídos. E não faz armazenamento distribuído.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inclui uma componente de armazenamento, conhecida por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(HDFS), mas também outra de processamento, denominada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Assim, não é necessário 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para o processamento.</a:t>
            </a:r>
          </a:p>
          <a:p>
            <a:r>
              <a:rPr lang="pt-BR" sz="1200" b="0" i="0" kern="1200" dirty="0" smtClean="0">
                <a:solidFill>
                  <a:schemeClr val="tx1"/>
                </a:solidFill>
                <a:effectLst/>
                <a:latin typeface="+mn-lt"/>
                <a:ea typeface="+mn-ea"/>
                <a:cs typeface="+mn-cs"/>
              </a:rPr>
              <a:t>Mas também se pode usar 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sem a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 A ferramenta não tem sistema de gestão de ficheiros e, por isso, precisa de ser integrado com um. Se não for o HDFS, então outra plataforma de dados baseada em </a:t>
            </a:r>
            <a:r>
              <a:rPr lang="pt-BR" sz="1200" b="0" i="0" kern="1200" dirty="0" err="1" smtClean="0">
                <a:solidFill>
                  <a:schemeClr val="tx1"/>
                </a:solidFill>
                <a:effectLst/>
                <a:latin typeface="+mn-lt"/>
                <a:ea typeface="+mn-ea"/>
                <a:cs typeface="+mn-cs"/>
              </a:rPr>
              <a:t>cloud</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computing</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Common -</a:t>
            </a:r>
            <a:r>
              <a:rPr lang="pt-BR" sz="1200" b="0" i="0" kern="1200" dirty="0" smtClean="0">
                <a:solidFill>
                  <a:schemeClr val="tx1"/>
                </a:solidFill>
                <a:effectLst/>
                <a:latin typeface="+mn-lt"/>
                <a:ea typeface="+mn-ea"/>
                <a:cs typeface="+mn-cs"/>
              </a:rPr>
              <a:t> Contém as bibliotecas e arquivos comuns e necessários para todos os módulos </a:t>
            </a:r>
            <a:r>
              <a:rPr lang="pt-BR" sz="1200" b="0" i="0" kern="1200" dirty="0" err="1" smtClean="0">
                <a:solidFill>
                  <a:schemeClr val="tx1"/>
                </a:solidFill>
                <a:effectLst/>
                <a:latin typeface="+mn-lt"/>
                <a:ea typeface="+mn-ea"/>
                <a:cs typeface="+mn-cs"/>
              </a:rPr>
              <a:t>Hadoop</a:t>
            </a:r>
            <a:r>
              <a:rPr lang="pt-BR" sz="1200" b="0" i="0" kern="1200" dirty="0" smtClean="0">
                <a:solidFill>
                  <a:schemeClr val="tx1"/>
                </a:solidFill>
                <a:effectLst/>
                <a:latin typeface="+mn-lt"/>
                <a:ea typeface="+mn-ea"/>
                <a:cs typeface="+mn-cs"/>
              </a:rPr>
              <a:t>.</a:t>
            </a:r>
          </a:p>
          <a:p>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Distributed</a:t>
            </a:r>
            <a:r>
              <a:rPr lang="pt-BR" sz="1200" b="1" i="0" kern="1200" dirty="0" smtClean="0">
                <a:solidFill>
                  <a:schemeClr val="tx1"/>
                </a:solidFill>
                <a:effectLst/>
                <a:latin typeface="+mn-lt"/>
                <a:ea typeface="+mn-ea"/>
                <a:cs typeface="+mn-cs"/>
              </a:rPr>
              <a:t> File System (HDFS) -</a:t>
            </a:r>
            <a:r>
              <a:rPr lang="pt-BR" sz="1200" b="0" i="0" kern="1200" dirty="0" smtClean="0">
                <a:solidFill>
                  <a:schemeClr val="tx1"/>
                </a:solidFill>
                <a:effectLst/>
                <a:latin typeface="+mn-lt"/>
                <a:ea typeface="+mn-ea"/>
                <a:cs typeface="+mn-cs"/>
              </a:rPr>
              <a:t> Sistema de arquivos distribuído que armazena dados em máquinas dentro do cluster, sob demanda, permitindo uma largura de banda muito grande em todo o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MapReduce</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Modelo de programação para processamento em larga escala.</a:t>
            </a:r>
            <a:r>
              <a:rPr lang="pt-BR" sz="1200" b="1"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err="1" smtClean="0">
                <a:solidFill>
                  <a:schemeClr val="tx1"/>
                </a:solidFill>
                <a:effectLst/>
                <a:latin typeface="+mn-lt"/>
                <a:ea typeface="+mn-ea"/>
                <a:cs typeface="+mn-cs"/>
              </a:rPr>
              <a:t>Hadoop</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Yarn</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Trata-se de uma plataforma de gerenciamento de recursos responsável pelo gerenciamento dos recursos computacionais em cluster, assim como pelo agendamento dos recursos.</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Accumulo</a:t>
            </a:r>
            <a:r>
              <a:rPr lang="pt-BR" sz="1200" b="0" i="0" kern="1200" dirty="0" smtClean="0">
                <a:solidFill>
                  <a:schemeClr val="tx1"/>
                </a:solidFill>
                <a:effectLst/>
                <a:latin typeface="+mn-lt"/>
                <a:ea typeface="+mn-ea"/>
                <a:cs typeface="+mn-cs"/>
              </a:rPr>
              <a:t> foi criado em 2008 pela </a:t>
            </a:r>
            <a:r>
              <a:rPr lang="pt-BR" sz="1200" b="0" i="0" u="none" strike="noStrike" kern="1200" dirty="0" smtClean="0">
                <a:solidFill>
                  <a:schemeClr val="tx1"/>
                </a:solidFill>
                <a:effectLst/>
                <a:latin typeface="+mn-lt"/>
                <a:ea typeface="+mn-ea"/>
                <a:cs typeface="+mn-cs"/>
                <a:hlinkClick r:id="rId4" tooltip="Agência de Segurança Nacional"/>
              </a:rPr>
              <a:t>Agência de Segurança Nacional</a:t>
            </a:r>
            <a:r>
              <a:rPr lang="pt-BR" sz="1200" b="0" i="0" kern="1200" dirty="0" smtClean="0">
                <a:solidFill>
                  <a:schemeClr val="tx1"/>
                </a:solidFill>
                <a:effectLst/>
                <a:latin typeface="+mn-lt"/>
                <a:ea typeface="+mn-ea"/>
                <a:cs typeface="+mn-cs"/>
              </a:rPr>
              <a:t> americana e contribuiu para a </a:t>
            </a:r>
            <a:r>
              <a:rPr lang="pt-BR" sz="1200" b="0" i="0" u="none" strike="noStrike" kern="1200" dirty="0" smtClean="0">
                <a:solidFill>
                  <a:schemeClr val="tx1"/>
                </a:solidFill>
                <a:effectLst/>
                <a:latin typeface="+mn-lt"/>
                <a:ea typeface="+mn-ea"/>
                <a:cs typeface="+mn-cs"/>
                <a:hlinkClick r:id="rId5" tooltip="Apache Software Foundation"/>
              </a:rPr>
              <a:t>Apache Foundation</a:t>
            </a:r>
            <a:r>
              <a:rPr lang="pt-BR" sz="1200" b="0" i="0" kern="1200" dirty="0" smtClean="0">
                <a:solidFill>
                  <a:schemeClr val="tx1"/>
                </a:solidFill>
                <a:effectLst/>
                <a:latin typeface="+mn-lt"/>
                <a:ea typeface="+mn-ea"/>
                <a:cs typeface="+mn-cs"/>
              </a:rPr>
              <a:t> como uma incubadora de projeto, em setembro de 2011.</a:t>
            </a:r>
            <a:r>
              <a:rPr lang="pt-BR" sz="1200" b="0" i="0" u="none" strike="noStrike" kern="1200" baseline="30000" dirty="0" smtClean="0">
                <a:solidFill>
                  <a:schemeClr val="tx1"/>
                </a:solidFill>
                <a:effectLst/>
                <a:latin typeface="+mn-lt"/>
                <a:ea typeface="+mn-ea"/>
                <a:cs typeface="+mn-cs"/>
                <a:hlinkClick r:id="rId6"/>
              </a:rPr>
              <a:t>[3]</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Em Março 21, 2012, </a:t>
            </a:r>
            <a:r>
              <a:rPr lang="pt-BR" sz="1200" b="0" i="0" kern="1200" dirty="0" err="1" smtClean="0">
                <a:solidFill>
                  <a:schemeClr val="tx1"/>
                </a:solidFill>
                <a:effectLst/>
                <a:latin typeface="+mn-lt"/>
                <a:ea typeface="+mn-ea"/>
                <a:cs typeface="+mn-cs"/>
              </a:rPr>
              <a:t>Accumulo</a:t>
            </a:r>
            <a:r>
              <a:rPr lang="pt-BR" sz="1200" b="0" i="0" kern="1200" dirty="0" smtClean="0">
                <a:solidFill>
                  <a:schemeClr val="tx1"/>
                </a:solidFill>
                <a:effectLst/>
                <a:latin typeface="+mn-lt"/>
                <a:ea typeface="+mn-ea"/>
                <a:cs typeface="+mn-cs"/>
              </a:rPr>
              <a:t> se formou a partir da incubação na Apache, tornando-o um projeto de nível superior.</a:t>
            </a:r>
            <a:r>
              <a:rPr lang="pt-BR" sz="1200" b="0" i="0" u="none" strike="noStrike" kern="1200" baseline="30000" dirty="0" smtClean="0">
                <a:solidFill>
                  <a:schemeClr val="tx1"/>
                </a:solidFill>
                <a:effectLst/>
                <a:latin typeface="+mn-lt"/>
                <a:ea typeface="+mn-ea"/>
                <a:cs typeface="+mn-cs"/>
                <a:hlinkClick r:id="rId7"/>
              </a:rPr>
              <a:t>[4]</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8</a:t>
            </a:fld>
            <a:endParaRPr lang="en-GB"/>
          </a:p>
        </p:txBody>
      </p:sp>
    </p:spTree>
    <p:extLst>
      <p:ext uri="{BB962C8B-B14F-4D97-AF65-F5344CB8AC3E}">
        <p14:creationId xmlns:p14="http://schemas.microsoft.com/office/powerpoint/2010/main" val="230113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9</a:t>
            </a:fld>
            <a:endParaRPr lang="en-GB"/>
          </a:p>
        </p:txBody>
      </p:sp>
    </p:spTree>
    <p:extLst>
      <p:ext uri="{BB962C8B-B14F-4D97-AF65-F5344CB8AC3E}">
        <p14:creationId xmlns:p14="http://schemas.microsoft.com/office/powerpoint/2010/main" val="4241921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3583" y="1227159"/>
            <a:ext cx="8192168" cy="4491815"/>
          </a:xfrm>
          <a:prstGeom prst="rect">
            <a:avLst/>
          </a:prstGeom>
        </p:spPr>
      </p:pic>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23078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164888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2681657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3177995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84241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2396193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10/11/2017</a:t>
            </a:fld>
            <a:endParaRPr lang="en-GB"/>
          </a:p>
        </p:txBody>
      </p:sp>
      <p:sp>
        <p:nvSpPr>
          <p:cNvPr id="4" name="Footer Placeholder 3"/>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3961985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10/11/2017</a:t>
            </a:fld>
            <a:endParaRPr lang="en-GB"/>
          </a:p>
        </p:txBody>
      </p:sp>
      <p:sp>
        <p:nvSpPr>
          <p:cNvPr id="3" name="Footer Placeholder 2"/>
          <p:cNvSpPr>
            <a:spLocks noGrp="1"/>
          </p:cNvSpPr>
          <p:nvPr>
            <p:ph type="ftr" sz="quarter" idx="11"/>
          </p:nvPr>
        </p:nvSpPr>
        <p:spPr/>
        <p:txBody>
          <a:bodyPr/>
          <a:lstStyle/>
          <a:p>
            <a:r>
              <a:rPr lang="en-GB" smtClean="0"/>
              <a:t>Private and confidential     Presentation Title</a:t>
            </a:r>
            <a:endParaRPr lang="en-GB" dirty="0"/>
          </a:p>
        </p:txBody>
      </p:sp>
    </p:spTree>
    <p:extLst>
      <p:ext uri="{BB962C8B-B14F-4D97-AF65-F5344CB8AC3E}">
        <p14:creationId xmlns:p14="http://schemas.microsoft.com/office/powerpoint/2010/main" val="148552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olding Slide -  confidencial">
    <p:bg>
      <p:bgPr>
        <a:solidFill>
          <a:schemeClr val="bg1"/>
        </a:solidFill>
        <a:effectLst/>
      </p:bgPr>
    </p:bg>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3583" y="1227159"/>
            <a:ext cx="8192168" cy="4491815"/>
          </a:xfrm>
          <a:prstGeom prst="rect">
            <a:avLst/>
          </a:prstGeom>
        </p:spPr>
      </p:pic>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6" name="Imagem 5"/>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418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0" name="Imagem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pic>
        <p:nvPicPr>
          <p:cNvPr id="9" name="Imagem 8"/>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35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2" name="Imagem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pic>
        <p:nvPicPr>
          <p:cNvPr id="10" name="Imagem 9"/>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17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0" name="Imagem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spTree>
    <p:extLst>
      <p:ext uri="{BB962C8B-B14F-4D97-AF65-F5344CB8AC3E}">
        <p14:creationId xmlns:p14="http://schemas.microsoft.com/office/powerpoint/2010/main" val="318491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2066697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112572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2645357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Content Placeholder 2"/>
          <p:cNvSpPr>
            <a:spLocks noGrp="1"/>
          </p:cNvSpPr>
          <p:nvPr>
            <p:ph idx="12"/>
          </p:nvPr>
        </p:nvSpPr>
        <p:spPr>
          <a:xfrm>
            <a:off x="6181726"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809688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lvl1pPr>
              <a:defRPr baseline="0"/>
            </a:lvl1p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4254696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1" y="528034"/>
            <a:ext cx="490692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34979953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42349277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1274763"/>
            <a:ext cx="5087537" cy="3501953"/>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367830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954266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81725" y="528034"/>
            <a:ext cx="4927553" cy="1007678"/>
          </a:xfrm>
        </p:spPr>
        <p:txBody>
          <a:body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41421768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66164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2" name="Imagem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spTree>
    <p:extLst>
      <p:ext uri="{BB962C8B-B14F-4D97-AF65-F5344CB8AC3E}">
        <p14:creationId xmlns:p14="http://schemas.microsoft.com/office/powerpoint/2010/main" val="2514436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1394486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10/11/2017</a:t>
            </a:fld>
            <a:endParaRPr lang="en-GB"/>
          </a:p>
        </p:txBody>
      </p:sp>
      <p:sp>
        <p:nvSpPr>
          <p:cNvPr id="4" name="Footer Placeholder 3"/>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3686576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10/11/2017</a:t>
            </a:fld>
            <a:endParaRPr lang="en-GB"/>
          </a:p>
        </p:txBody>
      </p:sp>
      <p:sp>
        <p:nvSpPr>
          <p:cNvPr id="3" name="Footer Placeholder 2"/>
          <p:cNvSpPr>
            <a:spLocks noGrp="1"/>
          </p:cNvSpPr>
          <p:nvPr>
            <p:ph type="ftr" sz="quarter" idx="11"/>
          </p:nvPr>
        </p:nvSpPr>
        <p:spPr/>
        <p:txBody>
          <a:bodyPr/>
          <a:lstStyle/>
          <a:p>
            <a:r>
              <a:rPr lang="en-GB" smtClean="0"/>
              <a:t>Private and confidential     Presentation Title</a:t>
            </a:r>
            <a:endParaRPr lang="en-GB" dirty="0"/>
          </a:p>
        </p:txBody>
      </p:sp>
    </p:spTree>
    <p:extLst>
      <p:ext uri="{BB962C8B-B14F-4D97-AF65-F5344CB8AC3E}">
        <p14:creationId xmlns:p14="http://schemas.microsoft.com/office/powerpoint/2010/main" val="3448110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Holding Slide -  confidencial">
    <p:bg>
      <p:bgPr>
        <a:solidFill>
          <a:schemeClr val="bg1"/>
        </a:solidFill>
        <a:effectLst/>
      </p:bgPr>
    </p:bg>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3583" y="1227159"/>
            <a:ext cx="8192168" cy="4491815"/>
          </a:xfrm>
          <a:prstGeom prst="rect">
            <a:avLst/>
          </a:prstGeom>
        </p:spPr>
      </p:pic>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8" name="Imagem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111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0" name="Imagem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pic>
        <p:nvPicPr>
          <p:cNvPr id="11" name="Imagem 2"/>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164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2" name="Imagem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pic>
        <p:nvPicPr>
          <p:cNvPr id="8" name="Imagem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24782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1068699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112572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1046670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293981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1046670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Content Placeholder 2"/>
          <p:cNvSpPr>
            <a:spLocks noGrp="1"/>
          </p:cNvSpPr>
          <p:nvPr>
            <p:ph idx="12"/>
          </p:nvPr>
        </p:nvSpPr>
        <p:spPr>
          <a:xfrm>
            <a:off x="6181726"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084168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lvl1pPr>
              <a:defRPr baseline="0"/>
            </a:lvl1p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305873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1622585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2" y="528034"/>
            <a:ext cx="4947864" cy="1007678"/>
          </a:xfrm>
        </p:spPr>
        <p:txBody>
          <a:body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547534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7812675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1274763"/>
            <a:ext cx="5087537" cy="3406419"/>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143886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8532328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81725" y="528034"/>
            <a:ext cx="4927553" cy="1007678"/>
          </a:xfrm>
        </p:spPr>
        <p:txBody>
          <a:body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12964734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686623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29841696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528034"/>
            <a:ext cx="10466701" cy="1007678"/>
          </a:xfrm>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10/11/2017</a:t>
            </a:fld>
            <a:endParaRPr lang="en-GB"/>
          </a:p>
        </p:txBody>
      </p:sp>
      <p:sp>
        <p:nvSpPr>
          <p:cNvPr id="4" name="Footer Placeholder 3"/>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224879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10/11/2017</a:t>
            </a:fld>
            <a:endParaRPr lang="en-GB"/>
          </a:p>
        </p:txBody>
      </p:sp>
      <p:sp>
        <p:nvSpPr>
          <p:cNvPr id="3" name="Footer Placeholder 2"/>
          <p:cNvSpPr>
            <a:spLocks noGrp="1"/>
          </p:cNvSpPr>
          <p:nvPr>
            <p:ph type="ftr" sz="quarter" idx="11"/>
          </p:nvPr>
        </p:nvSpPr>
        <p:spPr/>
        <p:txBody>
          <a:bodyPr/>
          <a:lstStyle/>
          <a:p>
            <a:r>
              <a:rPr lang="en-GB" smtClean="0"/>
              <a:t>Private and confidential     Presentation Title</a:t>
            </a:r>
            <a:endParaRPr lang="en-GB" dirty="0"/>
          </a:p>
        </p:txBody>
      </p:sp>
    </p:spTree>
    <p:extLst>
      <p:ext uri="{BB962C8B-B14F-4D97-AF65-F5344CB8AC3E}">
        <p14:creationId xmlns:p14="http://schemas.microsoft.com/office/powerpoint/2010/main" val="4353888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Holding Slide -  confidencial">
    <p:bg>
      <p:bgPr>
        <a:solidFill>
          <a:schemeClr val="bg1"/>
        </a:solidFill>
        <a:effectLst/>
      </p:bgPr>
    </p:bg>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3583" y="1227159"/>
            <a:ext cx="8192168" cy="4491815"/>
          </a:xfrm>
          <a:prstGeom prst="rect">
            <a:avLst/>
          </a:prstGeom>
        </p:spPr>
      </p:pic>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9" name="Imagem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18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112572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41648583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0" name="Imagem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pic>
        <p:nvPicPr>
          <p:cNvPr id="9" name="Imagem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241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pic>
        <p:nvPicPr>
          <p:cNvPr id="12" name="Imagem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5217218"/>
            <a:ext cx="3163433" cy="1734529"/>
          </a:xfrm>
          <a:prstGeom prst="rect">
            <a:avLst/>
          </a:prstGeom>
        </p:spPr>
      </p:pic>
      <p:pic>
        <p:nvPicPr>
          <p:cNvPr id="10" name="Imagem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6188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22434913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112572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8000" y="528034"/>
            <a:ext cx="10466700"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11716224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1046670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Content Placeholder 2"/>
          <p:cNvSpPr>
            <a:spLocks noGrp="1"/>
          </p:cNvSpPr>
          <p:nvPr>
            <p:ph idx="12"/>
          </p:nvPr>
        </p:nvSpPr>
        <p:spPr>
          <a:xfrm>
            <a:off x="6181726"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807446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lvl1pPr>
              <a:defRPr baseline="0"/>
            </a:lvl1p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767866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1" y="528034"/>
            <a:ext cx="4920569"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9548670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0503166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1132764"/>
            <a:ext cx="5087537" cy="3616657"/>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18359534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202696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Content Placeholder 2"/>
          <p:cNvSpPr>
            <a:spLocks noGrp="1"/>
          </p:cNvSpPr>
          <p:nvPr>
            <p:ph idx="12"/>
          </p:nvPr>
        </p:nvSpPr>
        <p:spPr>
          <a:xfrm>
            <a:off x="6181726"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0554784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81725" y="528034"/>
            <a:ext cx="4941200" cy="1007678"/>
          </a:xfrm>
        </p:spPr>
        <p:txBody>
          <a:body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1908531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35043187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4763" y="-1"/>
            <a:ext cx="5668148" cy="1509713"/>
          </a:xfrm>
          <a:prstGeom prst="rect">
            <a:avLst/>
          </a:prstGeom>
        </p:spPr>
      </p:pic>
    </p:spTree>
    <p:extLst>
      <p:ext uri="{BB962C8B-B14F-4D97-AF65-F5344CB8AC3E}">
        <p14:creationId xmlns:p14="http://schemas.microsoft.com/office/powerpoint/2010/main" val="36188561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528034"/>
            <a:ext cx="10466701" cy="1007678"/>
          </a:xfrm>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10/11/2017</a:t>
            </a:fld>
            <a:endParaRPr lang="en-GB"/>
          </a:p>
        </p:txBody>
      </p:sp>
      <p:sp>
        <p:nvSpPr>
          <p:cNvPr id="4" name="Footer Placeholder 3"/>
          <p:cNvSpPr>
            <a:spLocks noGrp="1"/>
          </p:cNvSpPr>
          <p:nvPr>
            <p:ph type="ftr" sz="quarter" idx="11"/>
          </p:nvPr>
        </p:nvSpPr>
        <p:spPr/>
        <p:txBody>
          <a:bodyPr/>
          <a:lstStyle/>
          <a:p>
            <a:r>
              <a:rPr lang="en-GB" smtClean="0"/>
              <a:t>Private and confidential     Presentation Title</a:t>
            </a:r>
            <a:endParaRPr lang="en-GB"/>
          </a:p>
        </p:txBody>
      </p:sp>
    </p:spTree>
    <p:extLst>
      <p:ext uri="{BB962C8B-B14F-4D97-AF65-F5344CB8AC3E}">
        <p14:creationId xmlns:p14="http://schemas.microsoft.com/office/powerpoint/2010/main" val="19452810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6D4E0-F9DB-4A14-89F2-854CF7BC37F7}" type="datetime1">
              <a:rPr lang="en-GB" smtClean="0"/>
              <a:t>10/11/2017</a:t>
            </a:fld>
            <a:endParaRPr lang="en-GB"/>
          </a:p>
        </p:txBody>
      </p:sp>
      <p:sp>
        <p:nvSpPr>
          <p:cNvPr id="3" name="Footer Placeholder 2"/>
          <p:cNvSpPr>
            <a:spLocks noGrp="1"/>
          </p:cNvSpPr>
          <p:nvPr>
            <p:ph type="ftr" sz="quarter" idx="11"/>
          </p:nvPr>
        </p:nvSpPr>
        <p:spPr/>
        <p:txBody>
          <a:bodyPr/>
          <a:lstStyle/>
          <a:p>
            <a:r>
              <a:rPr lang="en-GB" smtClean="0"/>
              <a:t>Private and confidential     Presentation Title</a:t>
            </a:r>
            <a:endParaRPr lang="en-GB" dirty="0"/>
          </a:p>
        </p:txBody>
      </p:sp>
    </p:spTree>
    <p:extLst>
      <p:ext uri="{BB962C8B-B14F-4D97-AF65-F5344CB8AC3E}">
        <p14:creationId xmlns:p14="http://schemas.microsoft.com/office/powerpoint/2010/main" val="361153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lvl1pPr>
              <a:defRPr baseline="0"/>
            </a:lvl1p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1075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236679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588" indent="-128588">
              <a:lnSpc>
                <a:spcPct val="95000"/>
              </a:lnSpc>
              <a:spcBef>
                <a:spcPts val="0"/>
              </a:spcBef>
              <a:defRPr sz="2200">
                <a:solidFill>
                  <a:schemeClr val="accent1"/>
                </a:solidFill>
              </a:defRPr>
            </a:lvl1pPr>
            <a:lvl2pPr marL="128588" indent="-128588">
              <a:lnSpc>
                <a:spcPct val="95000"/>
              </a:lnSpc>
              <a:spcBef>
                <a:spcPts val="0"/>
              </a:spcBef>
              <a:buNone/>
              <a:defRPr sz="2200" b="0">
                <a:solidFill>
                  <a:schemeClr val="accent1"/>
                </a:solidFill>
              </a:defRPr>
            </a:lvl2pPr>
            <a:lvl3pPr marL="128588" indent="-128588">
              <a:lnSpc>
                <a:spcPct val="95000"/>
              </a:lnSpc>
              <a:spcBef>
                <a:spcPts val="0"/>
              </a:spcBef>
              <a:buNone/>
              <a:defRPr sz="2200" b="0">
                <a:solidFill>
                  <a:schemeClr val="accent1"/>
                </a:solidFill>
              </a:defRPr>
            </a:lvl3pPr>
            <a:lvl4pPr marL="128588" indent="-128588">
              <a:lnSpc>
                <a:spcPct val="95000"/>
              </a:lnSpc>
              <a:spcBef>
                <a:spcPts val="0"/>
              </a:spcBef>
              <a:buNone/>
              <a:defRPr sz="2200" b="0">
                <a:solidFill>
                  <a:schemeClr val="accent1"/>
                </a:solidFill>
              </a:defRPr>
            </a:lvl4pPr>
            <a:lvl5pPr marL="128588" indent="-128588">
              <a:lnSpc>
                <a:spcPct val="95000"/>
              </a:lnSpc>
              <a:spcBef>
                <a:spcPts val="0"/>
              </a:spcBef>
              <a:buNone/>
              <a:defRPr sz="22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a:p>
        </p:txBody>
      </p:sp>
      <p:sp>
        <p:nvSpPr>
          <p:cNvPr id="5" name="Footer Placeholder 4"/>
          <p:cNvSpPr>
            <a:spLocks noGrp="1"/>
          </p:cNvSpPr>
          <p:nvPr>
            <p:ph type="ftr" sz="quarter" idx="11"/>
          </p:nvPr>
        </p:nvSpPr>
        <p:spPr/>
        <p:txBody>
          <a:bodyPr/>
          <a:lstStyle/>
          <a:p>
            <a:r>
              <a:rPr lang="en-GB" smtClean="0"/>
              <a:t>Private and confidential     Presentation Title</a:t>
            </a:r>
            <a:endParaRPr lang="en-GB"/>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err="1" smtClean="0"/>
              <a:t>Arraste</a:t>
            </a:r>
            <a:r>
              <a:rPr lang="en-US" dirty="0" smtClean="0"/>
              <a:t> a </a:t>
            </a:r>
            <a:r>
              <a:rPr lang="en-US" dirty="0" err="1" smtClean="0"/>
              <a:t>imagem</a:t>
            </a:r>
            <a:r>
              <a:rPr lang="en-US" dirty="0" smtClean="0"/>
              <a:t> para </a:t>
            </a:r>
            <a:r>
              <a:rPr lang="en-US" dirty="0" err="1" smtClean="0"/>
              <a:t>esta</a:t>
            </a:r>
            <a:r>
              <a:rPr lang="en-US" dirty="0" smtClean="0"/>
              <a:t> </a:t>
            </a:r>
            <a:r>
              <a:rPr lang="en-US" dirty="0" err="1" smtClean="0"/>
              <a:t>área</a:t>
            </a:r>
            <a:r>
              <a:rPr lang="en-US" dirty="0" smtClean="0"/>
              <a:t> </a:t>
            </a:r>
            <a:r>
              <a:rPr lang="en-US" dirty="0" err="1" smtClean="0"/>
              <a:t>ou</a:t>
            </a:r>
            <a:r>
              <a:rPr lang="en-US" dirty="0" smtClean="0"/>
              <a:t> clique no </a:t>
            </a:r>
            <a:r>
              <a:rPr lang="en-US" dirty="0" err="1" smtClean="0"/>
              <a:t>ícone</a:t>
            </a:r>
            <a:r>
              <a:rPr lang="en-US" dirty="0" smtClean="0"/>
              <a:t> </a:t>
            </a:r>
            <a:r>
              <a:rPr lang="en-US" dirty="0" err="1" smtClean="0"/>
              <a:t>abaixo</a:t>
            </a:r>
            <a:r>
              <a:rPr lang="en-US" dirty="0" smtClean="0"/>
              <a:t> para </a:t>
            </a:r>
            <a:r>
              <a:rPr lang="en-US" dirty="0" err="1" smtClean="0"/>
              <a:t>adicionar</a:t>
            </a:r>
            <a:r>
              <a:rPr lang="en-US" dirty="0" smtClean="0"/>
              <a:t>.</a:t>
            </a:r>
            <a:endParaRPr lang="en-GB" dirty="0"/>
          </a:p>
        </p:txBody>
      </p:sp>
    </p:spTree>
    <p:extLst>
      <p:ext uri="{BB962C8B-B14F-4D97-AF65-F5344CB8AC3E}">
        <p14:creationId xmlns:p14="http://schemas.microsoft.com/office/powerpoint/2010/main" val="890178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6.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8.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11549"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pPr/>
              <a:t>10/11/2017</a:t>
            </a:fld>
            <a:endParaRPr lang="en-GB" dirty="0"/>
          </a:p>
        </p:txBody>
      </p:sp>
      <p:sp>
        <p:nvSpPr>
          <p:cNvPr id="5" name="Footer Placeholder 4"/>
          <p:cNvSpPr>
            <a:spLocks noGrp="1"/>
          </p:cNvSpPr>
          <p:nvPr>
            <p:ph type="ftr" sz="quarter" idx="3"/>
          </p:nvPr>
        </p:nvSpPr>
        <p:spPr>
          <a:xfrm>
            <a:off x="2758169"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smtClean="0"/>
              <a:t>Private and confidential     Presentation Title</a:t>
            </a:r>
            <a:endParaRPr lang="en-GB" dirty="0"/>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 </a:t>
            </a:r>
            <a:r>
              <a:rPr lang="en-GB" sz="1000" dirty="0" err="1" smtClean="0">
                <a:solidFill>
                  <a:schemeClr val="accent1"/>
                </a:solidFill>
              </a:rPr>
              <a:t>Serasa</a:t>
            </a:r>
            <a:r>
              <a:rPr lang="en-GB" sz="1000" dirty="0" smtClean="0">
                <a:solidFill>
                  <a:schemeClr val="accent1"/>
                </a:solidFill>
              </a:rPr>
              <a:t> Experian</a:t>
            </a:r>
          </a:p>
        </p:txBody>
      </p:sp>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0" name="Imagem 9"/>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5700527"/>
            <a:ext cx="1996618" cy="1094758"/>
          </a:xfrm>
          <a:prstGeom prst="rect">
            <a:avLst/>
          </a:prstGeom>
        </p:spPr>
      </p:pic>
    </p:spTree>
    <p:extLst>
      <p:ext uri="{BB962C8B-B14F-4D97-AF65-F5344CB8AC3E}">
        <p14:creationId xmlns:p14="http://schemas.microsoft.com/office/powerpoint/2010/main" val="2125146718"/>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6" r:id="rId3"/>
    <p:sldLayoutId id="2147483657" r:id="rId4"/>
    <p:sldLayoutId id="2147483650" r:id="rId5"/>
    <p:sldLayoutId id="2147483663" r:id="rId6"/>
    <p:sldLayoutId id="2147483664" r:id="rId7"/>
    <p:sldLayoutId id="2147483665" r:id="rId8"/>
    <p:sldLayoutId id="2147483667" r:id="rId9"/>
    <p:sldLayoutId id="2147483666" r:id="rId10"/>
    <p:sldLayoutId id="2147483660" r:id="rId11"/>
    <p:sldLayoutId id="2147483661" r:id="rId12"/>
    <p:sldLayoutId id="2147483662" r:id="rId13"/>
    <p:sldLayoutId id="2147483658" r:id="rId14"/>
    <p:sldLayoutId id="2147483654" r:id="rId15"/>
    <p:sldLayoutId id="2147483655" r:id="rId16"/>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5888" indent="-115888"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088" indent="-195263"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60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513" indent="-19440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547EBF"/>
          </p15:clr>
        </p15:guide>
        <p15:guide id="2" pos="3849" userDrawn="1">
          <p15:clr>
            <a:srgbClr val="547EBF"/>
          </p15:clr>
        </p15:guide>
        <p15:guide id="3" pos="292" userDrawn="1">
          <p15:clr>
            <a:srgbClr val="F26B43"/>
          </p15:clr>
        </p15:guide>
        <p15:guide id="4" pos="901" userDrawn="1">
          <p15:clr>
            <a:srgbClr val="F26B43"/>
          </p15:clr>
        </p15:guide>
        <p15:guide id="5" pos="1501" userDrawn="1">
          <p15:clr>
            <a:srgbClr val="F26B43"/>
          </p15:clr>
        </p15:guide>
        <p15:guide id="6" pos="2093" userDrawn="1">
          <p15:clr>
            <a:srgbClr val="F26B43"/>
          </p15:clr>
        </p15:guide>
        <p15:guide id="7" pos="2693" userDrawn="1">
          <p15:clr>
            <a:srgbClr val="F26B43"/>
          </p15:clr>
        </p15:guide>
        <p15:guide id="8" pos="4497" userDrawn="1">
          <p15:clr>
            <a:srgbClr val="F26B43"/>
          </p15:clr>
        </p15:guide>
        <p15:guide id="9" pos="3894" userDrawn="1">
          <p15:clr>
            <a:srgbClr val="F26B43"/>
          </p15:clr>
        </p15:guide>
        <p15:guide id="10" pos="3294" userDrawn="1">
          <p15:clr>
            <a:srgbClr val="F26B43"/>
          </p15:clr>
        </p15:guide>
        <p15:guide id="11" pos="5094" userDrawn="1">
          <p15:clr>
            <a:srgbClr val="F26B43"/>
          </p15:clr>
        </p15:guide>
        <p15:guide id="12" pos="5687" userDrawn="1">
          <p15:clr>
            <a:srgbClr val="F26B43"/>
          </p15:clr>
        </p15:guide>
        <p15:guide id="13" pos="6287" userDrawn="1">
          <p15:clr>
            <a:srgbClr val="F26B43"/>
          </p15:clr>
        </p15:guide>
        <p15:guide id="14" pos="6888" userDrawn="1">
          <p15:clr>
            <a:srgbClr val="F26B43"/>
          </p15:clr>
        </p15:guide>
        <p15:guide id="15" pos="7399" userDrawn="1">
          <p15:clr>
            <a:srgbClr val="F26B43"/>
          </p15:clr>
        </p15:guide>
        <p15:guide id="16" pos="804" userDrawn="1">
          <p15:clr>
            <a:srgbClr val="F26B43"/>
          </p15:clr>
        </p15:guide>
        <p15:guide id="17" pos="1410" userDrawn="1">
          <p15:clr>
            <a:srgbClr val="F26B43"/>
          </p15:clr>
        </p15:guide>
        <p15:guide id="18" pos="2010" userDrawn="1">
          <p15:clr>
            <a:srgbClr val="F26B43"/>
          </p15:clr>
        </p15:guide>
        <p15:guide id="19" pos="2607" userDrawn="1">
          <p15:clr>
            <a:srgbClr val="F26B43"/>
          </p15:clr>
        </p15:guide>
        <p15:guide id="20" pos="3204" userDrawn="1">
          <p15:clr>
            <a:srgbClr val="F26B43"/>
          </p15:clr>
        </p15:guide>
        <p15:guide id="21" pos="3804" userDrawn="1">
          <p15:clr>
            <a:srgbClr val="F26B43"/>
          </p15:clr>
        </p15:guide>
        <p15:guide id="22" pos="4404" userDrawn="1">
          <p15:clr>
            <a:srgbClr val="F26B43"/>
          </p15:clr>
        </p15:guide>
        <p15:guide id="23" pos="5007" userDrawn="1">
          <p15:clr>
            <a:srgbClr val="F26B43"/>
          </p15:clr>
        </p15:guide>
        <p15:guide id="24" pos="5604" userDrawn="1">
          <p15:clr>
            <a:srgbClr val="F26B43"/>
          </p15:clr>
        </p15:guide>
        <p15:guide id="25" pos="6195" userDrawn="1">
          <p15:clr>
            <a:srgbClr val="F26B43"/>
          </p15:clr>
        </p15:guide>
        <p15:guide id="26" pos="6798" userDrawn="1">
          <p15:clr>
            <a:srgbClr val="F26B43"/>
          </p15:clr>
        </p15:guide>
        <p15:guide id="27" orient="horz" pos="357" userDrawn="1">
          <p15:clr>
            <a:srgbClr val="F26B43"/>
          </p15:clr>
        </p15:guide>
        <p15:guide id="28" orient="horz" pos="803" userDrawn="1">
          <p15:clr>
            <a:srgbClr val="F26B43"/>
          </p15:clr>
        </p15:guide>
        <p15:guide id="29" orient="horz" pos="1274" userDrawn="1">
          <p15:clr>
            <a:srgbClr val="F26B43"/>
          </p15:clr>
        </p15:guide>
        <p15:guide id="30" orient="horz" pos="3894" userDrawn="1">
          <p15:clr>
            <a:srgbClr val="F26B43"/>
          </p15:clr>
        </p15:guide>
        <p15:guide id="31" orient="horz" pos="410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0466701" cy="1007678"/>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11549"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pPr/>
              <a:t>10/11/2017</a:t>
            </a:fld>
            <a:endParaRPr lang="en-GB" dirty="0"/>
          </a:p>
        </p:txBody>
      </p:sp>
      <p:sp>
        <p:nvSpPr>
          <p:cNvPr id="5" name="Footer Placeholder 4"/>
          <p:cNvSpPr>
            <a:spLocks noGrp="1"/>
          </p:cNvSpPr>
          <p:nvPr>
            <p:ph type="ftr" sz="quarter" idx="3"/>
          </p:nvPr>
        </p:nvSpPr>
        <p:spPr>
          <a:xfrm>
            <a:off x="2758169"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smtClean="0"/>
              <a:t>Private and confidential     Presentation Title</a:t>
            </a:r>
            <a:endParaRPr lang="en-GB" dirty="0"/>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 </a:t>
            </a:r>
            <a:r>
              <a:rPr lang="en-GB" sz="1000" dirty="0" err="1" smtClean="0">
                <a:solidFill>
                  <a:schemeClr val="accent1"/>
                </a:solidFill>
              </a:rPr>
              <a:t>Serasa</a:t>
            </a:r>
            <a:r>
              <a:rPr lang="en-GB" sz="1000" dirty="0" smtClean="0">
                <a:solidFill>
                  <a:schemeClr val="accent1"/>
                </a:solidFill>
              </a:rPr>
              <a:t> Experian</a:t>
            </a:r>
          </a:p>
        </p:txBody>
      </p:sp>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0" name="Imagem 9"/>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5700527"/>
            <a:ext cx="1996618" cy="1094758"/>
          </a:xfrm>
          <a:prstGeom prst="rect">
            <a:avLst/>
          </a:prstGeom>
        </p:spPr>
      </p:pic>
      <p:pic>
        <p:nvPicPr>
          <p:cNvPr id="11" name="Imagem 10"/>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0638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5888" indent="-115888"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088" indent="-195263"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60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513" indent="-19440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357">
          <p15:clr>
            <a:srgbClr val="F26B43"/>
          </p15:clr>
        </p15:guide>
        <p15:guide id="28" orient="horz" pos="803">
          <p15:clr>
            <a:srgbClr val="F26B43"/>
          </p15:clr>
        </p15:guide>
        <p15:guide id="29" orient="horz" pos="1274">
          <p15:clr>
            <a:srgbClr val="F26B43"/>
          </p15:clr>
        </p15:guide>
        <p15:guide id="30" orient="horz" pos="3894">
          <p15:clr>
            <a:srgbClr val="F26B43"/>
          </p15:clr>
        </p15:guide>
        <p15:guide id="31" orient="horz" pos="410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0466701" cy="1007678"/>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11549"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pPr/>
              <a:t>10/11/2017</a:t>
            </a:fld>
            <a:endParaRPr lang="en-GB" dirty="0"/>
          </a:p>
        </p:txBody>
      </p:sp>
      <p:sp>
        <p:nvSpPr>
          <p:cNvPr id="5" name="Footer Placeholder 4"/>
          <p:cNvSpPr>
            <a:spLocks noGrp="1"/>
          </p:cNvSpPr>
          <p:nvPr>
            <p:ph type="ftr" sz="quarter" idx="3"/>
          </p:nvPr>
        </p:nvSpPr>
        <p:spPr>
          <a:xfrm>
            <a:off x="2758169"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smtClean="0"/>
              <a:t>Private and confidential     Presentation Title</a:t>
            </a:r>
            <a:endParaRPr lang="en-GB" dirty="0"/>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 </a:t>
            </a:r>
            <a:r>
              <a:rPr lang="en-GB" sz="1000" dirty="0" err="1" smtClean="0">
                <a:solidFill>
                  <a:schemeClr val="accent1"/>
                </a:solidFill>
              </a:rPr>
              <a:t>Serasa</a:t>
            </a:r>
            <a:r>
              <a:rPr lang="en-GB" sz="1000" dirty="0" smtClean="0">
                <a:solidFill>
                  <a:schemeClr val="accent1"/>
                </a:solidFill>
              </a:rPr>
              <a:t> Experian</a:t>
            </a:r>
          </a:p>
        </p:txBody>
      </p:sp>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0" name="Imagem 9"/>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5700527"/>
            <a:ext cx="1996618" cy="1094758"/>
          </a:xfrm>
          <a:prstGeom prst="rect">
            <a:avLst/>
          </a:prstGeom>
        </p:spPr>
      </p:pic>
      <p:pic>
        <p:nvPicPr>
          <p:cNvPr id="14" name="Imagem 2"/>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94443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5888" indent="-115888"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088" indent="-195263"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60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513" indent="-19440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357">
          <p15:clr>
            <a:srgbClr val="F26B43"/>
          </p15:clr>
        </p15:guide>
        <p15:guide id="28" orient="horz" pos="803">
          <p15:clr>
            <a:srgbClr val="F26B43"/>
          </p15:clr>
        </p15:guide>
        <p15:guide id="29" orient="horz" pos="1274">
          <p15:clr>
            <a:srgbClr val="F26B43"/>
          </p15:clr>
        </p15:guide>
        <p15:guide id="30" orient="horz" pos="3894">
          <p15:clr>
            <a:srgbClr val="F26B43"/>
          </p15:clr>
        </p15:guide>
        <p15:guide id="31" orient="horz" pos="410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0466701" cy="1007678"/>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11549"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pPr/>
              <a:t>10/11/2017</a:t>
            </a:fld>
            <a:endParaRPr lang="en-GB" dirty="0"/>
          </a:p>
        </p:txBody>
      </p:sp>
      <p:sp>
        <p:nvSpPr>
          <p:cNvPr id="5" name="Footer Placeholder 4"/>
          <p:cNvSpPr>
            <a:spLocks noGrp="1"/>
          </p:cNvSpPr>
          <p:nvPr>
            <p:ph type="ftr" sz="quarter" idx="3"/>
          </p:nvPr>
        </p:nvSpPr>
        <p:spPr>
          <a:xfrm>
            <a:off x="2758169"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smtClean="0"/>
              <a:t>Private and confidential     Presentation Title</a:t>
            </a:r>
            <a:endParaRPr lang="en-GB" dirty="0"/>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 </a:t>
            </a:r>
            <a:r>
              <a:rPr lang="en-GB" sz="1000" dirty="0" err="1" smtClean="0">
                <a:solidFill>
                  <a:schemeClr val="accent1"/>
                </a:solidFill>
              </a:rPr>
              <a:t>Serasa</a:t>
            </a:r>
            <a:r>
              <a:rPr lang="en-GB" sz="1000" dirty="0" smtClean="0">
                <a:solidFill>
                  <a:schemeClr val="accent1"/>
                </a:solidFill>
              </a:rPr>
              <a:t> Experian</a:t>
            </a:r>
          </a:p>
        </p:txBody>
      </p:sp>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0" name="Imagem 9"/>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5700527"/>
            <a:ext cx="1996618" cy="1094758"/>
          </a:xfrm>
          <a:prstGeom prst="rect">
            <a:avLst/>
          </a:prstGeom>
        </p:spPr>
      </p:pic>
      <p:pic>
        <p:nvPicPr>
          <p:cNvPr id="13" name="Imagem 12"/>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025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5888" indent="-115888"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088" indent="-195263"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60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513" indent="-19440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357">
          <p15:clr>
            <a:srgbClr val="F26B43"/>
          </p15:clr>
        </p15:guide>
        <p15:guide id="28" orient="horz" pos="803">
          <p15:clr>
            <a:srgbClr val="F26B43"/>
          </p15:clr>
        </p15:guide>
        <p15:guide id="29" orient="horz" pos="1274">
          <p15:clr>
            <a:srgbClr val="F26B43"/>
          </p15:clr>
        </p15:guide>
        <p15:guide id="30" orient="horz" pos="3894">
          <p15:clr>
            <a:srgbClr val="F26B43"/>
          </p15:clr>
        </p15:guide>
        <p15:guide id="31" orient="horz" pos="410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45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2" name="Imagem 1"/>
          <p:cNvPicPr>
            <a:picLocks noChangeAspect="1"/>
          </p:cNvPicPr>
          <p:nvPr/>
        </p:nvPicPr>
        <p:blipFill>
          <a:blip r:embed="rId3"/>
          <a:stretch>
            <a:fillRect/>
          </a:stretch>
        </p:blipFill>
        <p:spPr>
          <a:xfrm>
            <a:off x="23812" y="9525"/>
            <a:ext cx="12144375" cy="6838950"/>
          </a:xfrm>
          <a:prstGeom prst="rect">
            <a:avLst/>
          </a:prstGeom>
        </p:spPr>
      </p:pic>
    </p:spTree>
    <p:extLst>
      <p:ext uri="{BB962C8B-B14F-4D97-AF65-F5344CB8AC3E}">
        <p14:creationId xmlns:p14="http://schemas.microsoft.com/office/powerpoint/2010/main" val="711596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228" name="Imagem 227"/>
          <p:cNvPicPr>
            <a:picLocks noChangeAspect="1"/>
          </p:cNvPicPr>
          <p:nvPr/>
        </p:nvPicPr>
        <p:blipFill>
          <a:blip r:embed="rId3"/>
          <a:stretch>
            <a:fillRect/>
          </a:stretch>
        </p:blipFill>
        <p:spPr>
          <a:xfrm>
            <a:off x="392999" y="1998647"/>
            <a:ext cx="11635619" cy="3345864"/>
          </a:xfrm>
          <a:prstGeom prst="rect">
            <a:avLst/>
          </a:prstGeom>
        </p:spPr>
      </p:pic>
    </p:spTree>
    <p:extLst>
      <p:ext uri="{BB962C8B-B14F-4D97-AF65-F5344CB8AC3E}">
        <p14:creationId xmlns:p14="http://schemas.microsoft.com/office/powerpoint/2010/main" val="1819815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2" name="Imagem 1"/>
          <p:cNvPicPr>
            <a:picLocks noChangeAspect="1"/>
          </p:cNvPicPr>
          <p:nvPr/>
        </p:nvPicPr>
        <p:blipFill>
          <a:blip r:embed="rId3"/>
          <a:stretch>
            <a:fillRect/>
          </a:stretch>
        </p:blipFill>
        <p:spPr>
          <a:xfrm>
            <a:off x="504497" y="767147"/>
            <a:ext cx="9635114" cy="5315470"/>
          </a:xfrm>
          <a:prstGeom prst="rect">
            <a:avLst/>
          </a:prstGeom>
        </p:spPr>
      </p:pic>
    </p:spTree>
    <p:extLst>
      <p:ext uri="{BB962C8B-B14F-4D97-AF65-F5344CB8AC3E}">
        <p14:creationId xmlns:p14="http://schemas.microsoft.com/office/powerpoint/2010/main" val="777770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3" name="Imagem 2"/>
          <p:cNvPicPr>
            <a:picLocks noChangeAspect="1"/>
          </p:cNvPicPr>
          <p:nvPr/>
        </p:nvPicPr>
        <p:blipFill>
          <a:blip r:embed="rId3"/>
          <a:stretch>
            <a:fillRect/>
          </a:stretch>
        </p:blipFill>
        <p:spPr>
          <a:xfrm>
            <a:off x="138095" y="1916012"/>
            <a:ext cx="11890994" cy="4064011"/>
          </a:xfrm>
          <a:prstGeom prst="rect">
            <a:avLst/>
          </a:prstGeom>
        </p:spPr>
      </p:pic>
      <p:sp>
        <p:nvSpPr>
          <p:cNvPr id="6" name="Title 2"/>
          <p:cNvSpPr>
            <a:spLocks noGrp="1"/>
          </p:cNvSpPr>
          <p:nvPr>
            <p:ph type="title"/>
          </p:nvPr>
        </p:nvSpPr>
        <p:spPr>
          <a:xfrm>
            <a:off x="3337323" y="1199626"/>
            <a:ext cx="9366564" cy="1007678"/>
          </a:xfrm>
          <a:effectLst>
            <a:outerShdw blurRad="50800" dist="50800" dir="5400000" algn="ctr" rotWithShape="0">
              <a:schemeClr val="tx1">
                <a:lumMod val="20000"/>
                <a:lumOff val="80000"/>
              </a:schemeClr>
            </a:outerShdw>
          </a:effectLst>
        </p:spPr>
        <p:txBody>
          <a:bodyPr/>
          <a:lstStyle/>
          <a:p>
            <a:r>
              <a:rPr lang="en-US" b="1" dirty="0" smtClean="0">
                <a:effectLst>
                  <a:outerShdw blurRad="38100" dist="38100" dir="2700000" algn="tl">
                    <a:srgbClr val="000000">
                      <a:alpha val="43137"/>
                    </a:srgbClr>
                  </a:outerShdw>
                </a:effectLst>
              </a:rPr>
              <a:t>Hadoop - </a:t>
            </a:r>
            <a:r>
              <a:rPr lang="en-US" b="1" dirty="0" err="1" smtClean="0">
                <a:effectLst>
                  <a:outerShdw blurRad="38100" dist="38100" dir="2700000" algn="tl">
                    <a:srgbClr val="000000">
                      <a:alpha val="43137"/>
                    </a:srgbClr>
                  </a:outerShdw>
                </a:effectLst>
              </a:rPr>
              <a:t>Distribuições</a:t>
            </a:r>
            <a:endParaRPr lang="en-GB" b="1" dirty="0">
              <a:effectLst>
                <a:outerShdw blurRad="38100" dist="38100" dir="2700000" algn="tl">
                  <a:srgbClr val="000000">
                    <a:alpha val="43137"/>
                  </a:srgbClr>
                </a:outerShdw>
              </a:effectLst>
            </a:endParaRPr>
          </a:p>
        </p:txBody>
      </p:sp>
      <p:pic>
        <p:nvPicPr>
          <p:cNvPr id="119" name="Imagem 118"/>
          <p:cNvPicPr>
            <a:picLocks noChangeAspect="1"/>
          </p:cNvPicPr>
          <p:nvPr/>
        </p:nvPicPr>
        <p:blipFill>
          <a:blip r:embed="rId4"/>
          <a:stretch>
            <a:fillRect/>
          </a:stretch>
        </p:blipFill>
        <p:spPr>
          <a:xfrm>
            <a:off x="11277599" y="4511790"/>
            <a:ext cx="914401" cy="917459"/>
          </a:xfrm>
          <a:prstGeom prst="rect">
            <a:avLst/>
          </a:prstGeom>
        </p:spPr>
      </p:pic>
    </p:spTree>
    <p:extLst>
      <p:ext uri="{BB962C8B-B14F-4D97-AF65-F5344CB8AC3E}">
        <p14:creationId xmlns:p14="http://schemas.microsoft.com/office/powerpoint/2010/main" val="3583497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7" name="Imagem 6"/>
          <p:cNvPicPr>
            <a:picLocks noChangeAspect="1"/>
          </p:cNvPicPr>
          <p:nvPr/>
        </p:nvPicPr>
        <p:blipFill>
          <a:blip r:embed="rId3"/>
          <a:stretch>
            <a:fillRect/>
          </a:stretch>
        </p:blipFill>
        <p:spPr>
          <a:xfrm>
            <a:off x="472077" y="2026798"/>
            <a:ext cx="10816033" cy="3144292"/>
          </a:xfrm>
          <a:prstGeom prst="rect">
            <a:avLst/>
          </a:prstGeom>
        </p:spPr>
      </p:pic>
      <p:pic>
        <p:nvPicPr>
          <p:cNvPr id="8" name="Imagem 7"/>
          <p:cNvPicPr>
            <a:picLocks noChangeAspect="1"/>
          </p:cNvPicPr>
          <p:nvPr/>
        </p:nvPicPr>
        <p:blipFill>
          <a:blip r:embed="rId4"/>
          <a:stretch>
            <a:fillRect/>
          </a:stretch>
        </p:blipFill>
        <p:spPr>
          <a:xfrm>
            <a:off x="4006465" y="5171090"/>
            <a:ext cx="3914560" cy="872523"/>
          </a:xfrm>
          <a:prstGeom prst="rect">
            <a:avLst/>
          </a:prstGeom>
        </p:spPr>
      </p:pic>
    </p:spTree>
    <p:extLst>
      <p:ext uri="{BB962C8B-B14F-4D97-AF65-F5344CB8AC3E}">
        <p14:creationId xmlns:p14="http://schemas.microsoft.com/office/powerpoint/2010/main" val="2265512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2" name="Imagem 1"/>
          <p:cNvPicPr>
            <a:picLocks noChangeAspect="1"/>
          </p:cNvPicPr>
          <p:nvPr/>
        </p:nvPicPr>
        <p:blipFill>
          <a:blip r:embed="rId3"/>
          <a:stretch>
            <a:fillRect/>
          </a:stretch>
        </p:blipFill>
        <p:spPr>
          <a:xfrm>
            <a:off x="419207" y="1615282"/>
            <a:ext cx="10585124" cy="4076069"/>
          </a:xfrm>
          <a:prstGeom prst="rect">
            <a:avLst/>
          </a:prstGeom>
        </p:spPr>
      </p:pic>
      <p:pic>
        <p:nvPicPr>
          <p:cNvPr id="6" name="Imagem 5"/>
          <p:cNvPicPr>
            <a:picLocks noChangeAspect="1"/>
          </p:cNvPicPr>
          <p:nvPr/>
        </p:nvPicPr>
        <p:blipFill>
          <a:blip r:embed="rId4"/>
          <a:stretch>
            <a:fillRect/>
          </a:stretch>
        </p:blipFill>
        <p:spPr>
          <a:xfrm>
            <a:off x="4306502" y="5854556"/>
            <a:ext cx="3914560" cy="872523"/>
          </a:xfrm>
          <a:prstGeom prst="rect">
            <a:avLst/>
          </a:prstGeom>
        </p:spPr>
      </p:pic>
    </p:spTree>
    <p:extLst>
      <p:ext uri="{BB962C8B-B14F-4D97-AF65-F5344CB8AC3E}">
        <p14:creationId xmlns:p14="http://schemas.microsoft.com/office/powerpoint/2010/main" val="548810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2" name="Imagem 1"/>
          <p:cNvPicPr>
            <a:picLocks noChangeAspect="1"/>
          </p:cNvPicPr>
          <p:nvPr/>
        </p:nvPicPr>
        <p:blipFill>
          <a:blip r:embed="rId3"/>
          <a:stretch>
            <a:fillRect/>
          </a:stretch>
        </p:blipFill>
        <p:spPr>
          <a:xfrm>
            <a:off x="439109" y="1769404"/>
            <a:ext cx="11159026" cy="3338623"/>
          </a:xfrm>
          <a:prstGeom prst="rect">
            <a:avLst/>
          </a:prstGeom>
        </p:spPr>
      </p:pic>
      <p:pic>
        <p:nvPicPr>
          <p:cNvPr id="6" name="Imagem 5"/>
          <p:cNvPicPr>
            <a:picLocks noChangeAspect="1"/>
          </p:cNvPicPr>
          <p:nvPr/>
        </p:nvPicPr>
        <p:blipFill>
          <a:blip r:embed="rId4"/>
          <a:stretch>
            <a:fillRect/>
          </a:stretch>
        </p:blipFill>
        <p:spPr>
          <a:xfrm>
            <a:off x="4061342" y="5532595"/>
            <a:ext cx="3914560" cy="872523"/>
          </a:xfrm>
          <a:prstGeom prst="rect">
            <a:avLst/>
          </a:prstGeom>
        </p:spPr>
      </p:pic>
    </p:spTree>
    <p:extLst>
      <p:ext uri="{BB962C8B-B14F-4D97-AF65-F5344CB8AC3E}">
        <p14:creationId xmlns:p14="http://schemas.microsoft.com/office/powerpoint/2010/main" val="3547064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8" y="1584000"/>
            <a:ext cx="10567863" cy="1007678"/>
          </a:xfrm>
        </p:spPr>
        <p:txBody>
          <a:bodyPr/>
          <a:lstStyle/>
          <a:p>
            <a:r>
              <a:rPr lang="en-US" b="1" dirty="0" err="1">
                <a:effectLst>
                  <a:outerShdw blurRad="38100" dist="38100" dir="2700000" algn="tl">
                    <a:srgbClr val="000000">
                      <a:alpha val="43137"/>
                    </a:srgbClr>
                  </a:outerShdw>
                </a:effectLst>
              </a:rPr>
              <a:t>Convergência</a:t>
            </a:r>
            <a:r>
              <a:rPr lang="en-US" b="1" dirty="0">
                <a:effectLst>
                  <a:outerShdw blurRad="38100" dist="38100" dir="2700000" algn="tl">
                    <a:srgbClr val="000000">
                      <a:alpha val="43137"/>
                    </a:srgbClr>
                  </a:outerShdw>
                </a:effectLst>
              </a:rPr>
              <a:t> das </a:t>
            </a:r>
            <a:r>
              <a:rPr lang="en-US" b="1" dirty="0" err="1">
                <a:effectLst>
                  <a:outerShdw blurRad="38100" dist="38100" dir="2700000" algn="tl">
                    <a:srgbClr val="000000">
                      <a:alpha val="43137"/>
                    </a:srgbClr>
                  </a:outerShdw>
                </a:effectLst>
              </a:rPr>
              <a:t>plataformas</a:t>
            </a:r>
            <a:r>
              <a:rPr lang="en-US" b="1" dirty="0">
                <a:effectLst>
                  <a:outerShdw blurRad="38100" dist="38100" dir="2700000" algn="tl">
                    <a:srgbClr val="000000">
                      <a:alpha val="43137"/>
                    </a:srgbClr>
                  </a:outerShdw>
                </a:effectLst>
              </a:rPr>
              <a:t> de dados</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6" name="Imagem 5"/>
          <p:cNvPicPr>
            <a:picLocks noChangeAspect="1"/>
          </p:cNvPicPr>
          <p:nvPr/>
        </p:nvPicPr>
        <p:blipFill>
          <a:blip r:embed="rId3"/>
          <a:stretch>
            <a:fillRect/>
          </a:stretch>
        </p:blipFill>
        <p:spPr>
          <a:xfrm>
            <a:off x="467998" y="2355195"/>
            <a:ext cx="9010669" cy="3743268"/>
          </a:xfrm>
          <a:prstGeom prst="rect">
            <a:avLst/>
          </a:prstGeo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219636" y="2740678"/>
            <a:ext cx="2650397" cy="2539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0382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b="1" dirty="0" err="1" smtClean="0">
                <a:effectLst>
                  <a:outerShdw blurRad="38100" dist="38100" dir="2700000" algn="tl">
                    <a:srgbClr val="000000">
                      <a:alpha val="43137"/>
                    </a:srgbClr>
                  </a:outerShdw>
                </a:effectLst>
              </a:rPr>
              <a:t>Hadoop</a:t>
            </a:r>
            <a:r>
              <a:rPr lang="pt-BR" b="1" dirty="0" smtClean="0">
                <a:effectLst>
                  <a:outerShdw blurRad="38100" dist="38100" dir="2700000" algn="tl">
                    <a:srgbClr val="000000">
                      <a:alpha val="43137"/>
                    </a:srgbClr>
                  </a:outerShdw>
                </a:effectLst>
              </a:rPr>
              <a:t> para Engenharia de dados</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47" name="Imagem 46"/>
          <p:cNvPicPr>
            <a:picLocks noChangeAspect="1"/>
          </p:cNvPicPr>
          <p:nvPr/>
        </p:nvPicPr>
        <p:blipFill>
          <a:blip r:embed="rId3"/>
          <a:stretch>
            <a:fillRect/>
          </a:stretch>
        </p:blipFill>
        <p:spPr>
          <a:xfrm>
            <a:off x="467999" y="2377019"/>
            <a:ext cx="7991014" cy="3030554"/>
          </a:xfrm>
          <a:prstGeom prst="rect">
            <a:avLst/>
          </a:prstGeom>
        </p:spPr>
      </p:pic>
    </p:spTree>
    <p:extLst>
      <p:ext uri="{BB962C8B-B14F-4D97-AF65-F5344CB8AC3E}">
        <p14:creationId xmlns:p14="http://schemas.microsoft.com/office/powerpoint/2010/main" val="1197675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9" y="1584000"/>
            <a:ext cx="9366564" cy="623172"/>
          </a:xfrm>
        </p:spPr>
        <p:txBody>
          <a:bodyPr/>
          <a:lstStyle/>
          <a:p>
            <a:r>
              <a:rPr lang="pt-BR" b="1" dirty="0" err="1" smtClean="0">
                <a:effectLst>
                  <a:outerShdw blurRad="38100" dist="38100" dir="2700000" algn="tl">
                    <a:srgbClr val="000000">
                      <a:alpha val="43137"/>
                    </a:srgbClr>
                  </a:outerShdw>
                </a:effectLst>
              </a:rPr>
              <a:t>Hadoop</a:t>
            </a:r>
            <a:r>
              <a:rPr lang="pt-BR" b="1" dirty="0" smtClean="0">
                <a:effectLst>
                  <a:outerShdw blurRad="38100" dist="38100" dir="2700000" algn="tl">
                    <a:srgbClr val="000000">
                      <a:alpha val="43137"/>
                    </a:srgbClr>
                  </a:outerShdw>
                </a:effectLst>
              </a:rPr>
              <a:t> para Pesquisas</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2" name="Imagem 1"/>
          <p:cNvPicPr>
            <a:picLocks noChangeAspect="1"/>
          </p:cNvPicPr>
          <p:nvPr/>
        </p:nvPicPr>
        <p:blipFill>
          <a:blip r:embed="rId3"/>
          <a:stretch>
            <a:fillRect/>
          </a:stretch>
        </p:blipFill>
        <p:spPr>
          <a:xfrm>
            <a:off x="467999" y="2364828"/>
            <a:ext cx="7361976" cy="3125147"/>
          </a:xfrm>
          <a:prstGeom prst="rect">
            <a:avLst/>
          </a:prstGeom>
        </p:spPr>
      </p:pic>
    </p:spTree>
    <p:extLst>
      <p:ext uri="{BB962C8B-B14F-4D97-AF65-F5344CB8AC3E}">
        <p14:creationId xmlns:p14="http://schemas.microsoft.com/office/powerpoint/2010/main" val="3366106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7655" y="1665625"/>
            <a:ext cx="9366563" cy="759854"/>
          </a:xfrm>
          <a:effectLst>
            <a:outerShdw blurRad="50800" dist="50800" dir="5400000" algn="ctr" rotWithShape="0">
              <a:schemeClr val="bg1">
                <a:lumMod val="85000"/>
                <a:alpha val="95000"/>
              </a:schemeClr>
            </a:outerShdw>
          </a:effectLst>
        </p:spPr>
        <p:txBody>
          <a:bodyPr/>
          <a:lstStyle/>
          <a:p>
            <a:pPr algn="ctr"/>
            <a:r>
              <a:rPr lang="en-US" b="1" dirty="0" smtClean="0">
                <a:effectLst>
                  <a:outerShdw blurRad="38100" dist="38100" dir="2700000" algn="tl">
                    <a:srgbClr val="000000">
                      <a:alpha val="43137"/>
                    </a:srgbClr>
                  </a:outerShdw>
                </a:effectLst>
              </a:rPr>
              <a:t>Escolha de Ferramentas para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Projetos em Big Data</a:t>
            </a:r>
            <a:endParaRPr lang="en-GB" b="1" dirty="0">
              <a:effectLst>
                <a:outerShdw blurRad="38100" dist="38100" dir="2700000" algn="tl">
                  <a:srgbClr val="000000">
                    <a:alpha val="43137"/>
                  </a:srgbClr>
                </a:outerShdw>
              </a:effectLst>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210" y="3432720"/>
            <a:ext cx="4449452" cy="2877312"/>
          </a:xfrm>
          <a:prstGeom prst="rect">
            <a:avLst/>
          </a:prstGeom>
          <a:effectLst>
            <a:glow rad="127000">
              <a:schemeClr val="accent1">
                <a:alpha val="41000"/>
              </a:schemeClr>
            </a:glow>
          </a:effectLst>
        </p:spPr>
      </p:pic>
    </p:spTree>
    <p:extLst>
      <p:ext uri="{BB962C8B-B14F-4D97-AF65-F5344CB8AC3E}">
        <p14:creationId xmlns:p14="http://schemas.microsoft.com/office/powerpoint/2010/main" val="381412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b="1" dirty="0" err="1" smtClean="0">
                <a:effectLst>
                  <a:outerShdw blurRad="38100" dist="38100" dir="2700000" algn="tl">
                    <a:srgbClr val="000000">
                      <a:alpha val="43137"/>
                    </a:srgbClr>
                  </a:outerShdw>
                </a:effectLst>
              </a:rPr>
              <a:t>Hadoop</a:t>
            </a:r>
            <a:r>
              <a:rPr lang="pt-BR" b="1" dirty="0" smtClean="0">
                <a:effectLst>
                  <a:outerShdw blurRad="38100" dist="38100" dir="2700000" algn="tl">
                    <a:srgbClr val="000000">
                      <a:alpha val="43137"/>
                    </a:srgbClr>
                  </a:outerShdw>
                </a:effectLst>
              </a:rPr>
              <a:t> para Aplicações Operacionais</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2" name="Imagem 1"/>
          <p:cNvPicPr>
            <a:picLocks noChangeAspect="1"/>
          </p:cNvPicPr>
          <p:nvPr/>
        </p:nvPicPr>
        <p:blipFill>
          <a:blip r:embed="rId3"/>
          <a:stretch>
            <a:fillRect/>
          </a:stretch>
        </p:blipFill>
        <p:spPr>
          <a:xfrm>
            <a:off x="467999" y="2318440"/>
            <a:ext cx="3441849" cy="3705008"/>
          </a:xfrm>
          <a:prstGeom prst="rect">
            <a:avLst/>
          </a:prstGeom>
        </p:spPr>
      </p:pic>
      <p:sp>
        <p:nvSpPr>
          <p:cNvPr id="8" name="Texto explicativo retangular 7"/>
          <p:cNvSpPr/>
          <p:nvPr/>
        </p:nvSpPr>
        <p:spPr>
          <a:xfrm>
            <a:off x="5651358" y="2973348"/>
            <a:ext cx="3508408" cy="1992790"/>
          </a:xfrm>
          <a:prstGeom prst="wedgeRectCallout">
            <a:avLst/>
          </a:prstGeom>
          <a:solidFill>
            <a:srgbClr val="92D050"/>
          </a:solidFill>
          <a:ln>
            <a:solidFill>
              <a:schemeClr val="accent1">
                <a:lumMod val="60000"/>
                <a:lumOff val="4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pt-BR" sz="2400" dirty="0">
                <a:solidFill>
                  <a:srgbClr val="444444"/>
                </a:solidFill>
                <a:latin typeface="undefined"/>
              </a:rPr>
              <a:t>Curso </a:t>
            </a:r>
            <a:r>
              <a:rPr lang="pt-BR" sz="2400" dirty="0" smtClean="0">
                <a:solidFill>
                  <a:srgbClr val="444444"/>
                </a:solidFill>
                <a:latin typeface="undefined"/>
              </a:rPr>
              <a:t>Online </a:t>
            </a:r>
          </a:p>
          <a:p>
            <a:pPr algn="ctr"/>
            <a:r>
              <a:rPr lang="pt-BR" sz="2400" dirty="0">
                <a:solidFill>
                  <a:srgbClr val="444444"/>
                </a:solidFill>
                <a:latin typeface="undefined"/>
              </a:rPr>
              <a:t>g</a:t>
            </a:r>
            <a:r>
              <a:rPr lang="pt-BR" sz="2400" dirty="0" smtClean="0">
                <a:solidFill>
                  <a:srgbClr val="444444"/>
                </a:solidFill>
                <a:latin typeface="undefined"/>
              </a:rPr>
              <a:t>ratuito </a:t>
            </a:r>
            <a:r>
              <a:rPr lang="pt-BR" sz="2400" dirty="0" err="1" smtClean="0">
                <a:solidFill>
                  <a:srgbClr val="444444"/>
                </a:solidFill>
                <a:latin typeface="undefined"/>
              </a:rPr>
              <a:t>Hbase</a:t>
            </a:r>
            <a:r>
              <a:rPr lang="pt-BR" sz="2400" dirty="0" smtClean="0">
                <a:solidFill>
                  <a:srgbClr val="444444"/>
                </a:solidFill>
                <a:latin typeface="undefined"/>
              </a:rPr>
              <a:t> </a:t>
            </a:r>
            <a:endParaRPr lang="pt-BR" sz="2400" dirty="0">
              <a:solidFill>
                <a:srgbClr val="444444"/>
              </a:solidFill>
              <a:latin typeface="undefined"/>
            </a:endParaRPr>
          </a:p>
          <a:p>
            <a:pPr algn="ctr"/>
            <a:endParaRPr lang="pt-BR" sz="2400" dirty="0">
              <a:solidFill>
                <a:srgbClr val="444444"/>
              </a:solidFill>
              <a:latin typeface="undefined"/>
            </a:endParaRPr>
          </a:p>
          <a:p>
            <a:pPr algn="ctr"/>
            <a:r>
              <a:rPr lang="pt-BR" sz="2400" dirty="0" smtClean="0">
                <a:solidFill>
                  <a:srgbClr val="444444"/>
                </a:solidFill>
                <a:latin typeface="undefined"/>
              </a:rPr>
              <a:t>https</a:t>
            </a:r>
            <a:r>
              <a:rPr lang="pt-BR" sz="2400" dirty="0">
                <a:solidFill>
                  <a:srgbClr val="444444"/>
                </a:solidFill>
                <a:latin typeface="undefined"/>
              </a:rPr>
              <a:t>://goo.gl/L2YQV3</a:t>
            </a:r>
            <a:endParaRPr lang="pt-BR" sz="2400" dirty="0"/>
          </a:p>
          <a:p>
            <a:pPr algn="ctr"/>
            <a:endParaRPr lang="pt-BR" sz="2400" dirty="0"/>
          </a:p>
        </p:txBody>
      </p:sp>
    </p:spTree>
    <p:extLst>
      <p:ext uri="{BB962C8B-B14F-4D97-AF65-F5344CB8AC3E}">
        <p14:creationId xmlns:p14="http://schemas.microsoft.com/office/powerpoint/2010/main" val="14043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9" y="1584000"/>
            <a:ext cx="10457504" cy="1007678"/>
          </a:xfrm>
        </p:spPr>
        <p:txBody>
          <a:bodyPr/>
          <a:lstStyle/>
          <a:p>
            <a:r>
              <a:rPr lang="pt-BR" b="1" dirty="0" err="1" smtClean="0">
                <a:effectLst>
                  <a:outerShdw blurRad="38100" dist="38100" dir="2700000" algn="tl">
                    <a:srgbClr val="000000">
                      <a:alpha val="43137"/>
                    </a:srgbClr>
                  </a:outerShdw>
                </a:effectLst>
              </a:rPr>
              <a:t>Hadoop</a:t>
            </a:r>
            <a:r>
              <a:rPr lang="pt-BR" b="1" dirty="0" smtClean="0">
                <a:effectLst>
                  <a:outerShdw blurRad="38100" dist="38100" dir="2700000" algn="tl">
                    <a:srgbClr val="000000">
                      <a:alpha val="43137"/>
                    </a:srgbClr>
                  </a:outerShdw>
                </a:effectLst>
              </a:rPr>
              <a:t> para processamento de </a:t>
            </a:r>
            <a:r>
              <a:rPr lang="pt-BR" b="1" dirty="0" err="1" smtClean="0">
                <a:effectLst>
                  <a:outerShdw blurRad="38100" dist="38100" dir="2700000" algn="tl">
                    <a:srgbClr val="000000">
                      <a:alpha val="43137"/>
                    </a:srgbClr>
                  </a:outerShdw>
                </a:effectLst>
              </a:rPr>
              <a:t>Stream</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6" name="Imagem 5"/>
          <p:cNvPicPr>
            <a:picLocks noChangeAspect="1"/>
          </p:cNvPicPr>
          <p:nvPr/>
        </p:nvPicPr>
        <p:blipFill>
          <a:blip r:embed="rId3"/>
          <a:stretch>
            <a:fillRect/>
          </a:stretch>
        </p:blipFill>
        <p:spPr>
          <a:xfrm>
            <a:off x="467998" y="2408549"/>
            <a:ext cx="8198869" cy="3109382"/>
          </a:xfrm>
          <a:prstGeom prst="rect">
            <a:avLst/>
          </a:prstGeom>
        </p:spPr>
      </p:pic>
    </p:spTree>
    <p:extLst>
      <p:ext uri="{BB962C8B-B14F-4D97-AF65-F5344CB8AC3E}">
        <p14:creationId xmlns:p14="http://schemas.microsoft.com/office/powerpoint/2010/main" val="1123415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9" y="1584000"/>
            <a:ext cx="10457504" cy="1007678"/>
          </a:xfrm>
        </p:spPr>
        <p:txBody>
          <a:bodyPr/>
          <a:lstStyle/>
          <a:p>
            <a:r>
              <a:rPr lang="pt-BR" b="1" dirty="0" smtClean="0">
                <a:effectLst>
                  <a:outerShdw blurRad="38100" dist="38100" dir="2700000" algn="tl">
                    <a:srgbClr val="000000">
                      <a:alpha val="43137"/>
                    </a:srgbClr>
                  </a:outerShdw>
                </a:effectLst>
              </a:rPr>
              <a:t>Mastercard </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5" name="Imagem 4"/>
          <p:cNvPicPr/>
          <p:nvPr/>
        </p:nvPicPr>
        <p:blipFill>
          <a:blip r:embed="rId3">
            <a:extLst>
              <a:ext uri="{28A0092B-C50C-407E-A947-70E740481C1C}">
                <a14:useLocalDpi xmlns:a14="http://schemas.microsoft.com/office/drawing/2010/main" val="0"/>
              </a:ext>
            </a:extLst>
          </a:blip>
          <a:srcRect/>
          <a:stretch>
            <a:fillRect/>
          </a:stretch>
        </p:blipFill>
        <p:spPr bwMode="auto">
          <a:xfrm>
            <a:off x="3263793" y="1584000"/>
            <a:ext cx="6646545" cy="4706620"/>
          </a:xfrm>
          <a:prstGeom prst="rect">
            <a:avLst/>
          </a:prstGeom>
          <a:noFill/>
        </p:spPr>
      </p:pic>
    </p:spTree>
    <p:extLst>
      <p:ext uri="{BB962C8B-B14F-4D97-AF65-F5344CB8AC3E}">
        <p14:creationId xmlns:p14="http://schemas.microsoft.com/office/powerpoint/2010/main" val="73195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9" y="1584000"/>
            <a:ext cx="10457504" cy="1007678"/>
          </a:xfrm>
        </p:spPr>
        <p:txBody>
          <a:bodyPr/>
          <a:lstStyle/>
          <a:p>
            <a:r>
              <a:rPr lang="pt-BR" b="1" dirty="0" err="1" smtClean="0">
                <a:effectLst>
                  <a:outerShdw blurRad="38100" dist="38100" dir="2700000" algn="tl">
                    <a:srgbClr val="000000">
                      <a:alpha val="43137"/>
                    </a:srgbClr>
                  </a:outerShdw>
                </a:effectLst>
              </a:rPr>
              <a:t>Automonitoramento</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396" y="0"/>
            <a:ext cx="8239208" cy="6858000"/>
          </a:xfrm>
          <a:prstGeom prst="rect">
            <a:avLst/>
          </a:prstGeom>
        </p:spPr>
      </p:pic>
    </p:spTree>
    <p:extLst>
      <p:ext uri="{BB962C8B-B14F-4D97-AF65-F5344CB8AC3E}">
        <p14:creationId xmlns:p14="http://schemas.microsoft.com/office/powerpoint/2010/main" val="189873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9" y="1584000"/>
            <a:ext cx="10457504" cy="1007678"/>
          </a:xfrm>
        </p:spPr>
        <p:txBody>
          <a:bodyPr/>
          <a:lstStyle/>
          <a:p>
            <a:r>
              <a:rPr lang="pt-BR" b="1" dirty="0" smtClean="0">
                <a:effectLst>
                  <a:outerShdw blurRad="38100" dist="38100" dir="2700000" algn="tl">
                    <a:srgbClr val="000000">
                      <a:alpha val="43137"/>
                    </a:srgbClr>
                  </a:outerShdw>
                </a:effectLst>
              </a:rPr>
              <a:t>BC de Dados</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sp>
        <p:nvSpPr>
          <p:cNvPr id="2" name="Rectangle 2"/>
          <p:cNvSpPr>
            <a:spLocks noChangeArrowheads="1"/>
          </p:cNvSpPr>
          <p:nvPr/>
        </p:nvSpPr>
        <p:spPr bwMode="auto">
          <a:xfrm>
            <a:off x="3843866" y="25916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81" name="Imagem 80"/>
          <p:cNvPicPr>
            <a:picLocks noChangeAspect="1"/>
          </p:cNvPicPr>
          <p:nvPr/>
        </p:nvPicPr>
        <p:blipFill>
          <a:blip r:embed="rId3"/>
          <a:stretch>
            <a:fillRect/>
          </a:stretch>
        </p:blipFill>
        <p:spPr>
          <a:xfrm>
            <a:off x="897467" y="676297"/>
            <a:ext cx="10471150" cy="5576303"/>
          </a:xfrm>
          <a:prstGeom prst="rect">
            <a:avLst/>
          </a:prstGeom>
        </p:spPr>
      </p:pic>
    </p:spTree>
    <p:extLst>
      <p:ext uri="{BB962C8B-B14F-4D97-AF65-F5344CB8AC3E}">
        <p14:creationId xmlns:p14="http://schemas.microsoft.com/office/powerpoint/2010/main" val="424246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7999" y="1584000"/>
            <a:ext cx="10457504" cy="1007678"/>
          </a:xfrm>
        </p:spPr>
        <p:txBody>
          <a:bodyPr/>
          <a:lstStyle/>
          <a:p>
            <a:r>
              <a:rPr lang="pt-BR" b="1" dirty="0" smtClean="0">
                <a:effectLst>
                  <a:outerShdw blurRad="38100" dist="38100" dir="2700000" algn="tl">
                    <a:srgbClr val="000000">
                      <a:alpha val="43137"/>
                    </a:srgbClr>
                  </a:outerShdw>
                </a:effectLst>
              </a:rPr>
              <a:t>Dúvidas</a:t>
            </a:r>
            <a:endParaRPr lang="pt-BR" b="1" dirty="0">
              <a:effectLst>
                <a:outerShdw blurRad="38100" dist="38100" dir="2700000" algn="tl">
                  <a:srgbClr val="000000">
                    <a:alpha val="43137"/>
                  </a:srgbClr>
                </a:outerShdw>
              </a:effectLst>
            </a:endParaRPr>
          </a:p>
        </p:txBody>
      </p:sp>
      <p:sp>
        <p:nvSpPr>
          <p:cNvPr id="4" name="Espaço Reservado para Data 3"/>
          <p:cNvSpPr>
            <a:spLocks noGrp="1"/>
          </p:cNvSpPr>
          <p:nvPr>
            <p:ph type="dt" sz="half" idx="10"/>
          </p:nvPr>
        </p:nvSpPr>
        <p:spPr/>
        <p:txBody>
          <a:bodyPr/>
          <a:lstStyle/>
          <a:p>
            <a:fld id="{EBC41589-D1C4-4BDC-AA48-3EF7E766A328}" type="datetime1">
              <a:rPr lang="en-GB" smtClean="0"/>
              <a:t>10/11/2017</a:t>
            </a:fld>
            <a:endParaRPr lang="en-GB"/>
          </a:p>
        </p:txBody>
      </p:sp>
      <p:sp>
        <p:nvSpPr>
          <p:cNvPr id="5" name="Espaço Reservado para Rodapé 4"/>
          <p:cNvSpPr>
            <a:spLocks noGrp="1"/>
          </p:cNvSpPr>
          <p:nvPr>
            <p:ph type="ftr" sz="quarter" idx="11"/>
          </p:nvPr>
        </p:nvSpPr>
        <p:spPr/>
        <p:txBody>
          <a:bodyPr/>
          <a:lstStyle/>
          <a:p>
            <a:r>
              <a:rPr lang="en-GB" smtClean="0"/>
              <a:t>Private and confidential     Presentation Title</a:t>
            </a:r>
            <a:endParaRPr lang="en-GB"/>
          </a:p>
        </p:txBody>
      </p:sp>
      <p:pic>
        <p:nvPicPr>
          <p:cNvPr id="2" name="Imagem 1"/>
          <p:cNvPicPr>
            <a:picLocks noChangeAspect="1"/>
          </p:cNvPicPr>
          <p:nvPr/>
        </p:nvPicPr>
        <p:blipFill>
          <a:blip r:embed="rId2"/>
          <a:stretch>
            <a:fillRect/>
          </a:stretch>
        </p:blipFill>
        <p:spPr>
          <a:xfrm>
            <a:off x="676767" y="2852080"/>
            <a:ext cx="11153775" cy="2257425"/>
          </a:xfrm>
          <a:prstGeom prst="rect">
            <a:avLst/>
          </a:prstGeom>
        </p:spPr>
      </p:pic>
    </p:spTree>
    <p:extLst>
      <p:ext uri="{BB962C8B-B14F-4D97-AF65-F5344CB8AC3E}">
        <p14:creationId xmlns:p14="http://schemas.microsoft.com/office/powerpoint/2010/main" val="3500181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811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Big Data</a:t>
            </a:r>
          </a:p>
          <a:p>
            <a:r>
              <a:rPr lang="en-US" dirty="0" smtClean="0"/>
              <a:t>Hadoop</a:t>
            </a:r>
          </a:p>
          <a:p>
            <a:r>
              <a:rPr lang="en-US" dirty="0" smtClean="0"/>
              <a:t>Projetos </a:t>
            </a:r>
            <a:r>
              <a:rPr lang="en-US" dirty="0" err="1" smtClean="0"/>
              <a:t>Fundação</a:t>
            </a:r>
            <a:r>
              <a:rPr lang="en-US" dirty="0" smtClean="0"/>
              <a:t> Apache</a:t>
            </a:r>
          </a:p>
          <a:p>
            <a:r>
              <a:rPr lang="en-US" dirty="0" err="1" smtClean="0"/>
              <a:t>Distribuições</a:t>
            </a:r>
            <a:endParaRPr lang="en-US" dirty="0" smtClean="0"/>
          </a:p>
          <a:p>
            <a:r>
              <a:rPr lang="en-US" dirty="0" smtClean="0"/>
              <a:t>Como </a:t>
            </a:r>
            <a:r>
              <a:rPr lang="en-US" dirty="0" err="1" smtClean="0"/>
              <a:t>escolher</a:t>
            </a:r>
            <a:endParaRPr lang="en-US" dirty="0" smtClean="0"/>
          </a:p>
          <a:p>
            <a:r>
              <a:rPr lang="en-US" dirty="0" err="1" smtClean="0"/>
              <a:t>Dúvidas</a:t>
            </a:r>
            <a:endParaRPr lang="en-GB" dirty="0"/>
          </a:p>
        </p:txBody>
      </p:sp>
      <p:sp>
        <p:nvSpPr>
          <p:cNvPr id="3" name="Title 2"/>
          <p:cNvSpPr>
            <a:spLocks noGrp="1"/>
          </p:cNvSpPr>
          <p:nvPr>
            <p:ph type="title"/>
          </p:nvPr>
        </p:nvSpPr>
        <p:spPr>
          <a:xfrm>
            <a:off x="467999" y="1584000"/>
            <a:ext cx="9366564" cy="1007678"/>
          </a:xfrm>
          <a:effectLst>
            <a:outerShdw blurRad="50800" dist="50800" dir="5400000" algn="ctr" rotWithShape="0">
              <a:schemeClr val="tx1">
                <a:lumMod val="20000"/>
                <a:lumOff val="80000"/>
              </a:schemeClr>
            </a:outerShdw>
          </a:effectLst>
        </p:spPr>
        <p:txBody>
          <a:bodyPr/>
          <a:lstStyle/>
          <a:p>
            <a:r>
              <a:rPr lang="en-US" b="1" dirty="0" smtClean="0">
                <a:effectLst>
                  <a:outerShdw blurRad="38100" dist="38100" dir="2700000" algn="tl">
                    <a:srgbClr val="000000">
                      <a:alpha val="43137"/>
                    </a:srgbClr>
                  </a:outerShdw>
                </a:effectLst>
              </a:rPr>
              <a:t>Agenda</a:t>
            </a:r>
            <a:endParaRPr lang="en-GB" b="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spTree>
    <p:extLst>
      <p:ext uri="{BB962C8B-B14F-4D97-AF65-F5344CB8AC3E}">
        <p14:creationId xmlns:p14="http://schemas.microsoft.com/office/powerpoint/2010/main" val="2487790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4317" y="2310188"/>
            <a:ext cx="8428351" cy="3847725"/>
          </a:xfrm>
        </p:spPr>
        <p:txBody>
          <a:bodyPr/>
          <a:lstStyle/>
          <a:p>
            <a:pPr marL="0" indent="0">
              <a:lnSpc>
                <a:spcPct val="100000"/>
              </a:lnSpc>
              <a:buNone/>
            </a:pPr>
            <a:r>
              <a:rPr lang="en-GB" sz="1400" dirty="0" err="1" smtClean="0"/>
              <a:t>Especialista</a:t>
            </a:r>
            <a:r>
              <a:rPr lang="en-GB" sz="1400" dirty="0" smtClean="0"/>
              <a:t> em Big Data &amp; Analytics com </a:t>
            </a:r>
            <a:r>
              <a:rPr lang="en-GB" sz="1400" dirty="0" err="1" smtClean="0"/>
              <a:t>mais</a:t>
            </a:r>
            <a:r>
              <a:rPr lang="en-GB" sz="1400" dirty="0" smtClean="0"/>
              <a:t> de 18 </a:t>
            </a:r>
            <a:r>
              <a:rPr lang="en-GB" sz="1400" dirty="0" err="1" smtClean="0"/>
              <a:t>anos</a:t>
            </a:r>
            <a:r>
              <a:rPr lang="en-GB" sz="1400" dirty="0" smtClean="0"/>
              <a:t> de </a:t>
            </a:r>
            <a:r>
              <a:rPr lang="en-GB" sz="1400" dirty="0" err="1" smtClean="0"/>
              <a:t>experiência</a:t>
            </a:r>
            <a:r>
              <a:rPr lang="en-GB" sz="1400" dirty="0" smtClean="0"/>
              <a:t> em:</a:t>
            </a:r>
          </a:p>
          <a:p>
            <a:pPr marL="0" indent="0">
              <a:lnSpc>
                <a:spcPct val="100000"/>
              </a:lnSpc>
              <a:buNone/>
            </a:pPr>
            <a:endParaRPr lang="en-GB" sz="1400" dirty="0" smtClean="0"/>
          </a:p>
          <a:p>
            <a:pPr marL="285750" indent="-285750">
              <a:lnSpc>
                <a:spcPct val="100000"/>
              </a:lnSpc>
              <a:spcBef>
                <a:spcPts val="0"/>
              </a:spcBef>
              <a:buFont typeface="Arial" panose="020B0604020202020204" pitchFamily="34" charset="0"/>
              <a:buChar char="•"/>
            </a:pPr>
            <a:r>
              <a:rPr lang="en-GB" sz="1800" dirty="0" err="1" smtClean="0"/>
              <a:t>Modelagem</a:t>
            </a:r>
            <a:r>
              <a:rPr lang="en-GB" sz="1800" dirty="0" smtClean="0"/>
              <a:t> de dados para Projetos de BI / DW / </a:t>
            </a:r>
            <a:r>
              <a:rPr lang="en-GB" sz="1800" dirty="0" err="1" smtClean="0"/>
              <a:t>DataMarts</a:t>
            </a:r>
            <a:r>
              <a:rPr lang="en-GB" sz="1800" dirty="0" smtClean="0"/>
              <a:t> / </a:t>
            </a:r>
            <a:r>
              <a:rPr lang="en-GB" sz="1800" dirty="0" err="1" smtClean="0"/>
              <a:t>Sistemas</a:t>
            </a:r>
            <a:r>
              <a:rPr lang="en-GB" sz="1800" dirty="0" smtClean="0"/>
              <a:t>;</a:t>
            </a:r>
          </a:p>
          <a:p>
            <a:pPr marL="285750" indent="-285750">
              <a:lnSpc>
                <a:spcPct val="100000"/>
              </a:lnSpc>
              <a:spcBef>
                <a:spcPts val="0"/>
              </a:spcBef>
              <a:buFont typeface="Arial" panose="020B0604020202020204" pitchFamily="34" charset="0"/>
              <a:buChar char="•"/>
            </a:pPr>
            <a:r>
              <a:rPr lang="en-GB" sz="1800" dirty="0" err="1" smtClean="0"/>
              <a:t>Mineração</a:t>
            </a:r>
            <a:r>
              <a:rPr lang="en-GB" sz="1800" dirty="0" smtClean="0"/>
              <a:t> de dados com SAS Enterprise Guide / DI;</a:t>
            </a:r>
          </a:p>
          <a:p>
            <a:pPr marL="285750" indent="-285750">
              <a:lnSpc>
                <a:spcPct val="100000"/>
              </a:lnSpc>
              <a:spcBef>
                <a:spcPts val="0"/>
              </a:spcBef>
              <a:buFont typeface="Arial" panose="020B0604020202020204" pitchFamily="34" charset="0"/>
              <a:buChar char="•"/>
            </a:pPr>
            <a:r>
              <a:rPr lang="en-GB" sz="1800" dirty="0" err="1" smtClean="0"/>
              <a:t>Confecção</a:t>
            </a:r>
            <a:r>
              <a:rPr lang="en-GB" sz="1800" dirty="0" smtClean="0"/>
              <a:t> de </a:t>
            </a:r>
            <a:r>
              <a:rPr lang="en-GB" sz="1800" dirty="0" err="1" smtClean="0"/>
              <a:t>relatórios</a:t>
            </a:r>
            <a:r>
              <a:rPr lang="en-GB" sz="1800" dirty="0" smtClean="0"/>
              <a:t> e </a:t>
            </a:r>
            <a:r>
              <a:rPr lang="en-GB" sz="1800" dirty="0" err="1" smtClean="0"/>
              <a:t>DashBoards</a:t>
            </a:r>
            <a:r>
              <a:rPr lang="en-GB" sz="1800" dirty="0" smtClean="0"/>
              <a:t> em </a:t>
            </a:r>
            <a:r>
              <a:rPr lang="en-GB" sz="1800" dirty="0" err="1" smtClean="0"/>
              <a:t>QlikView</a:t>
            </a:r>
            <a:r>
              <a:rPr lang="en-GB" sz="1800" dirty="0" smtClean="0"/>
              <a:t>, Tableau e </a:t>
            </a:r>
            <a:r>
              <a:rPr lang="en-GB" sz="1800" dirty="0" err="1" smtClean="0"/>
              <a:t>Cognos</a:t>
            </a:r>
            <a:r>
              <a:rPr lang="en-GB" sz="1800" dirty="0" smtClean="0"/>
              <a:t>;</a:t>
            </a:r>
          </a:p>
          <a:p>
            <a:pPr marL="285750" indent="-285750">
              <a:lnSpc>
                <a:spcPct val="100000"/>
              </a:lnSpc>
              <a:spcBef>
                <a:spcPts val="0"/>
              </a:spcBef>
              <a:buFont typeface="Arial" panose="020B0604020202020204" pitchFamily="34" charset="0"/>
              <a:buChar char="•"/>
            </a:pPr>
            <a:r>
              <a:rPr lang="en-GB" sz="1800" dirty="0" err="1" smtClean="0"/>
              <a:t>Arquiteto</a:t>
            </a:r>
            <a:r>
              <a:rPr lang="en-GB" sz="1800" dirty="0" smtClean="0"/>
              <a:t> de </a:t>
            </a:r>
            <a:r>
              <a:rPr lang="en-GB" sz="1800" dirty="0" err="1" smtClean="0"/>
              <a:t>soluções</a:t>
            </a:r>
            <a:r>
              <a:rPr lang="en-GB" sz="1800" dirty="0" smtClean="0"/>
              <a:t> Hadoop – Hive, Pig, </a:t>
            </a:r>
            <a:r>
              <a:rPr lang="en-GB" sz="1800" dirty="0" err="1" smtClean="0"/>
              <a:t>Hbase</a:t>
            </a:r>
            <a:r>
              <a:rPr lang="en-GB" sz="1800" dirty="0" smtClean="0"/>
              <a:t>, </a:t>
            </a:r>
            <a:r>
              <a:rPr lang="en-GB" sz="1800" dirty="0" err="1" smtClean="0"/>
              <a:t>Sqoop</a:t>
            </a:r>
            <a:r>
              <a:rPr lang="en-GB" sz="1800" dirty="0" smtClean="0"/>
              <a:t>, Spark, Kafka </a:t>
            </a:r>
            <a:r>
              <a:rPr lang="en-GB" sz="1800" dirty="0" err="1" smtClean="0"/>
              <a:t>etc</a:t>
            </a:r>
            <a:r>
              <a:rPr lang="en-GB" sz="1800" dirty="0" smtClean="0"/>
              <a:t>;</a:t>
            </a:r>
          </a:p>
          <a:p>
            <a:pPr marL="285750" indent="-285750">
              <a:lnSpc>
                <a:spcPct val="100000"/>
              </a:lnSpc>
              <a:spcBef>
                <a:spcPts val="0"/>
              </a:spcBef>
              <a:buFont typeface="Arial" panose="020B0604020202020204" pitchFamily="34" charset="0"/>
              <a:buChar char="•"/>
            </a:pPr>
            <a:r>
              <a:rPr lang="en-GB" sz="1800" dirty="0" err="1"/>
              <a:t>Certificação</a:t>
            </a:r>
            <a:r>
              <a:rPr lang="en-GB" sz="1800" dirty="0"/>
              <a:t> IBM </a:t>
            </a:r>
            <a:r>
              <a:rPr lang="en-GB" sz="1800" dirty="0" err="1" smtClean="0"/>
              <a:t>DataStage</a:t>
            </a:r>
            <a:r>
              <a:rPr lang="en-GB" sz="1800" dirty="0" smtClean="0"/>
              <a:t> 8.7;</a:t>
            </a:r>
          </a:p>
          <a:p>
            <a:pPr marL="285750" indent="-285750">
              <a:lnSpc>
                <a:spcPct val="100000"/>
              </a:lnSpc>
              <a:spcBef>
                <a:spcPts val="0"/>
              </a:spcBef>
              <a:buFont typeface="Arial" panose="020B0604020202020204" pitchFamily="34" charset="0"/>
              <a:buChar char="•"/>
            </a:pPr>
            <a:r>
              <a:rPr lang="en-GB" sz="1800" dirty="0" err="1" smtClean="0"/>
              <a:t>Criativo</a:t>
            </a:r>
            <a:r>
              <a:rPr lang="en-GB" sz="1800" dirty="0" smtClean="0"/>
              <a:t>, </a:t>
            </a:r>
            <a:r>
              <a:rPr lang="en-GB" sz="1800" dirty="0" err="1" smtClean="0"/>
              <a:t>Curioso</a:t>
            </a:r>
            <a:r>
              <a:rPr lang="en-GB" sz="1800" dirty="0" smtClean="0"/>
              <a:t> e </a:t>
            </a:r>
            <a:r>
              <a:rPr lang="en-GB" sz="1800" dirty="0" err="1" smtClean="0"/>
              <a:t>Autodidata</a:t>
            </a:r>
            <a:r>
              <a:rPr lang="en-GB" sz="1800" dirty="0" smtClean="0"/>
              <a:t>;</a:t>
            </a:r>
          </a:p>
          <a:p>
            <a:pPr marL="285750" indent="-285750">
              <a:lnSpc>
                <a:spcPct val="100000"/>
              </a:lnSpc>
              <a:spcBef>
                <a:spcPts val="0"/>
              </a:spcBef>
              <a:buFont typeface="Arial" panose="020B0604020202020204" pitchFamily="34" charset="0"/>
              <a:buChar char="•"/>
            </a:pPr>
            <a:endParaRPr lang="en-GB" sz="1800" dirty="0" smtClean="0"/>
          </a:p>
          <a:p>
            <a:pPr marL="0" indent="0">
              <a:lnSpc>
                <a:spcPct val="100000"/>
              </a:lnSpc>
              <a:spcBef>
                <a:spcPts val="0"/>
              </a:spcBef>
              <a:buNone/>
            </a:pPr>
            <a:r>
              <a:rPr lang="en-GB" sz="1800" dirty="0" smtClean="0"/>
              <a:t>    </a:t>
            </a:r>
            <a:r>
              <a:rPr lang="en-GB" sz="1800" dirty="0" err="1" smtClean="0"/>
              <a:t>Ciência</a:t>
            </a:r>
            <a:r>
              <a:rPr lang="en-GB" sz="1800" dirty="0" smtClean="0"/>
              <a:t> da </a:t>
            </a:r>
            <a:r>
              <a:rPr lang="en-GB" sz="1800" dirty="0" err="1" smtClean="0"/>
              <a:t>Computação</a:t>
            </a:r>
            <a:r>
              <a:rPr lang="en-GB" sz="1800" dirty="0" smtClean="0"/>
              <a:t> – USJT</a:t>
            </a:r>
          </a:p>
          <a:p>
            <a:pPr marL="0" indent="0">
              <a:lnSpc>
                <a:spcPct val="100000"/>
              </a:lnSpc>
              <a:spcBef>
                <a:spcPts val="0"/>
              </a:spcBef>
              <a:buNone/>
            </a:pPr>
            <a:r>
              <a:rPr lang="en-GB" sz="1800" dirty="0" smtClean="0"/>
              <a:t>    </a:t>
            </a:r>
            <a:r>
              <a:rPr lang="en-GB" sz="1800" dirty="0" err="1" smtClean="0"/>
              <a:t>Tecnologia</a:t>
            </a:r>
            <a:r>
              <a:rPr lang="en-GB" sz="1800" dirty="0" smtClean="0"/>
              <a:t> em </a:t>
            </a:r>
            <a:r>
              <a:rPr lang="en-GB" sz="1800" dirty="0" err="1" smtClean="0"/>
              <a:t>Bancos</a:t>
            </a:r>
            <a:r>
              <a:rPr lang="en-GB" sz="1800" dirty="0" smtClean="0"/>
              <a:t> de dados – FIT</a:t>
            </a:r>
          </a:p>
          <a:p>
            <a:pPr marL="0" indent="0">
              <a:lnSpc>
                <a:spcPct val="100000"/>
              </a:lnSpc>
              <a:spcBef>
                <a:spcPts val="0"/>
              </a:spcBef>
              <a:buNone/>
            </a:pPr>
            <a:r>
              <a:rPr lang="en-GB" sz="1800" dirty="0" smtClean="0"/>
              <a:t>    </a:t>
            </a:r>
            <a:r>
              <a:rPr lang="en-GB" sz="1800" dirty="0" err="1" smtClean="0"/>
              <a:t>Cientista</a:t>
            </a:r>
            <a:r>
              <a:rPr lang="en-GB" sz="1800" dirty="0" smtClean="0"/>
              <a:t> de dados – Data Science Academy</a:t>
            </a:r>
            <a:endParaRPr lang="en-GB" sz="1800" dirty="0"/>
          </a:p>
        </p:txBody>
      </p:sp>
      <p:sp>
        <p:nvSpPr>
          <p:cNvPr id="3" name="Title 2"/>
          <p:cNvSpPr>
            <a:spLocks noGrp="1"/>
          </p:cNvSpPr>
          <p:nvPr>
            <p:ph type="title"/>
          </p:nvPr>
        </p:nvSpPr>
        <p:spPr>
          <a:effectLst>
            <a:outerShdw blurRad="50800" dist="50800" dir="5400000" algn="ctr" rotWithShape="0">
              <a:schemeClr val="tx1">
                <a:lumMod val="20000"/>
                <a:lumOff val="80000"/>
              </a:schemeClr>
            </a:outerShdw>
          </a:effectLst>
        </p:spPr>
        <p:txBody>
          <a:bodyPr/>
          <a:lstStyle/>
          <a:p>
            <a:r>
              <a:rPr lang="en-US" b="1" dirty="0" err="1" smtClean="0">
                <a:effectLst>
                  <a:outerShdw blurRad="38100" dist="38100" dir="2700000" algn="tl">
                    <a:srgbClr val="000000">
                      <a:alpha val="43137"/>
                    </a:srgbClr>
                  </a:outerShdw>
                </a:effectLst>
              </a:rPr>
              <a:t>Whoami</a:t>
            </a:r>
            <a:r>
              <a:rPr lang="en-US" b="1" dirty="0" smtClean="0">
                <a:effectLst>
                  <a:outerShdw blurRad="38100" dist="38100" dir="2700000" algn="tl">
                    <a:srgbClr val="000000">
                      <a:alpha val="43137"/>
                    </a:srgbClr>
                  </a:outerShdw>
                </a:effectLst>
              </a:rPr>
              <a:t> – Fernando Forenza</a:t>
            </a:r>
            <a:endParaRPr lang="en-GB" b="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1028" name="Picture 4" descr="Resultado de imagem para Fernando forenz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788" y="246979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970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999" y="1584000"/>
            <a:ext cx="9366564" cy="1007678"/>
          </a:xfrm>
          <a:effectLst>
            <a:outerShdw blurRad="50800" dist="50800" dir="5400000" algn="ctr" rotWithShape="0">
              <a:schemeClr val="tx1">
                <a:lumMod val="20000"/>
                <a:lumOff val="80000"/>
              </a:schemeClr>
            </a:outerShdw>
          </a:effectLst>
        </p:spPr>
        <p:txBody>
          <a:bodyPr/>
          <a:lstStyle/>
          <a:p>
            <a:r>
              <a:rPr lang="en-US" b="1" dirty="0" smtClean="0">
                <a:effectLst>
                  <a:outerShdw blurRad="38100" dist="38100" dir="2700000" algn="tl">
                    <a:srgbClr val="000000">
                      <a:alpha val="43137"/>
                    </a:srgbClr>
                  </a:outerShdw>
                </a:effectLst>
              </a:rPr>
              <a:t>Big Data</a:t>
            </a:r>
            <a:endParaRPr lang="en-GB" b="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7" name="Imagem 6"/>
          <p:cNvPicPr>
            <a:picLocks noChangeAspect="1"/>
          </p:cNvPicPr>
          <p:nvPr/>
        </p:nvPicPr>
        <p:blipFill>
          <a:blip r:embed="rId3"/>
          <a:stretch>
            <a:fillRect/>
          </a:stretch>
        </p:blipFill>
        <p:spPr>
          <a:xfrm>
            <a:off x="2200099" y="2591678"/>
            <a:ext cx="7744913" cy="3028951"/>
          </a:xfrm>
          <a:prstGeom prst="rect">
            <a:avLst/>
          </a:prstGeom>
        </p:spPr>
      </p:pic>
    </p:spTree>
    <p:extLst>
      <p:ext uri="{BB962C8B-B14F-4D97-AF65-F5344CB8AC3E}">
        <p14:creationId xmlns:p14="http://schemas.microsoft.com/office/powerpoint/2010/main" val="1845131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sp>
        <p:nvSpPr>
          <p:cNvPr id="5" name="Footer Placeholder 4"/>
          <p:cNvSpPr>
            <a:spLocks noGrp="1"/>
          </p:cNvSpPr>
          <p:nvPr>
            <p:ph type="ftr" sz="quarter" idx="11"/>
          </p:nvPr>
        </p:nvSpPr>
        <p:spPr/>
        <p:txBody>
          <a:bodyPr/>
          <a:lstStyle/>
          <a:p>
            <a:r>
              <a:rPr lang="en-GB" dirty="0" smtClean="0"/>
              <a:t>Private and confidential     Presentation Title</a:t>
            </a:r>
            <a:endParaRPr lang="en-GB" dirty="0"/>
          </a:p>
        </p:txBody>
      </p:sp>
      <p:pic>
        <p:nvPicPr>
          <p:cNvPr id="12" name="Image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121" y="0"/>
            <a:ext cx="9129757" cy="6858000"/>
          </a:xfrm>
          <a:prstGeom prst="rect">
            <a:avLst/>
          </a:prstGeom>
        </p:spPr>
      </p:pic>
    </p:spTree>
    <p:extLst>
      <p:ext uri="{BB962C8B-B14F-4D97-AF65-F5344CB8AC3E}">
        <p14:creationId xmlns:p14="http://schemas.microsoft.com/office/powerpoint/2010/main" val="3790962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999" y="1584000"/>
            <a:ext cx="9366564" cy="1007678"/>
          </a:xfrm>
          <a:effectLst>
            <a:outerShdw blurRad="50800" dist="50800" dir="5400000" algn="ctr" rotWithShape="0">
              <a:schemeClr val="tx1">
                <a:lumMod val="20000"/>
                <a:lumOff val="80000"/>
              </a:schemeClr>
            </a:outerShdw>
          </a:effectLst>
        </p:spPr>
        <p:txBody>
          <a:bodyPr/>
          <a:lstStyle/>
          <a:p>
            <a:r>
              <a:rPr lang="en-US" b="1" dirty="0" smtClean="0">
                <a:effectLst>
                  <a:outerShdw blurRad="38100" dist="38100" dir="2700000" algn="tl">
                    <a:srgbClr val="000000">
                      <a:alpha val="43137"/>
                    </a:srgbClr>
                  </a:outerShdw>
                </a:effectLst>
              </a:rPr>
              <a:t>Hadoop</a:t>
            </a:r>
            <a:endParaRPr lang="en-GB" b="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3074" name="Picture 2" descr="Resultado de imagem para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663" y="2087839"/>
            <a:ext cx="6075362" cy="398078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stretch>
            <a:fillRect/>
          </a:stretch>
        </p:blipFill>
        <p:spPr>
          <a:xfrm>
            <a:off x="9663112" y="3796001"/>
            <a:ext cx="2352675" cy="1933285"/>
          </a:xfrm>
          <a:prstGeom prst="rect">
            <a:avLst/>
          </a:prstGeom>
        </p:spPr>
      </p:pic>
      <p:sp>
        <p:nvSpPr>
          <p:cNvPr id="8" name="Texto explicativo retangular 7"/>
          <p:cNvSpPr/>
          <p:nvPr/>
        </p:nvSpPr>
        <p:spPr>
          <a:xfrm>
            <a:off x="8486777" y="753461"/>
            <a:ext cx="3371848" cy="830539"/>
          </a:xfrm>
          <a:prstGeom prst="wedgeRectCallout">
            <a:avLst>
              <a:gd name="adj1" fmla="val -19138"/>
              <a:gd name="adj2" fmla="val 91745"/>
            </a:avLst>
          </a:prstGeom>
          <a:solidFill>
            <a:srgbClr val="92D050"/>
          </a:solidFill>
          <a:ln>
            <a:solidFill>
              <a:schemeClr val="accent1">
                <a:lumMod val="60000"/>
                <a:lumOff val="4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pt-BR" sz="2400" dirty="0" smtClean="0">
                <a:solidFill>
                  <a:srgbClr val="444444"/>
                </a:solidFill>
                <a:latin typeface="undefined"/>
              </a:rPr>
              <a:t>HDFS </a:t>
            </a:r>
            <a:r>
              <a:rPr lang="pt-BR" sz="2400" dirty="0" err="1" smtClean="0">
                <a:solidFill>
                  <a:srgbClr val="444444"/>
                </a:solidFill>
                <a:latin typeface="undefined"/>
              </a:rPr>
              <a:t>on</a:t>
            </a:r>
            <a:r>
              <a:rPr lang="pt-BR" sz="2400" dirty="0" smtClean="0">
                <a:solidFill>
                  <a:srgbClr val="444444"/>
                </a:solidFill>
                <a:latin typeface="undefined"/>
              </a:rPr>
              <a:t> </a:t>
            </a:r>
            <a:r>
              <a:rPr lang="pt-BR" sz="2400" dirty="0" err="1" smtClean="0">
                <a:solidFill>
                  <a:srgbClr val="444444"/>
                </a:solidFill>
                <a:latin typeface="undefined"/>
              </a:rPr>
              <a:t>Legos</a:t>
            </a:r>
            <a:endParaRPr lang="pt-BR" sz="2400" dirty="0" smtClean="0">
              <a:solidFill>
                <a:srgbClr val="444444"/>
              </a:solidFill>
              <a:latin typeface="undefined"/>
            </a:endParaRPr>
          </a:p>
          <a:p>
            <a:pPr algn="ctr"/>
            <a:r>
              <a:rPr lang="pt-BR" sz="2400" dirty="0">
                <a:solidFill>
                  <a:srgbClr val="444444"/>
                </a:solidFill>
                <a:latin typeface="undefined"/>
              </a:rPr>
              <a:t>https://goo.gl/frnNzE</a:t>
            </a:r>
          </a:p>
        </p:txBody>
      </p:sp>
    </p:spTree>
    <p:extLst>
      <p:ext uri="{BB962C8B-B14F-4D97-AF65-F5344CB8AC3E}">
        <p14:creationId xmlns:p14="http://schemas.microsoft.com/office/powerpoint/2010/main" val="15813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7" name="Imagem 6"/>
          <p:cNvPicPr>
            <a:picLocks noChangeAspect="1"/>
          </p:cNvPicPr>
          <p:nvPr/>
        </p:nvPicPr>
        <p:blipFill>
          <a:blip r:embed="rId3"/>
          <a:stretch>
            <a:fillRect/>
          </a:stretch>
        </p:blipFill>
        <p:spPr>
          <a:xfrm>
            <a:off x="1443037" y="1366837"/>
            <a:ext cx="8305800" cy="4581525"/>
          </a:xfrm>
          <a:prstGeom prst="rect">
            <a:avLst/>
          </a:prstGeom>
        </p:spPr>
      </p:pic>
      <p:sp>
        <p:nvSpPr>
          <p:cNvPr id="8" name="Seta para a direita 7"/>
          <p:cNvSpPr/>
          <p:nvPr/>
        </p:nvSpPr>
        <p:spPr>
          <a:xfrm>
            <a:off x="1558344" y="5458964"/>
            <a:ext cx="4211835" cy="489398"/>
          </a:xfrm>
          <a:prstGeom prst="rightArrow">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Hadoop</a:t>
            </a:r>
            <a:r>
              <a:rPr lang="pt-BR" sz="1400" dirty="0" smtClean="0"/>
              <a:t> 1.0</a:t>
            </a:r>
            <a:endParaRPr lang="pt-BR" sz="1400" dirty="0"/>
          </a:p>
        </p:txBody>
      </p:sp>
      <p:sp>
        <p:nvSpPr>
          <p:cNvPr id="10" name="Seta para a direita 9"/>
          <p:cNvSpPr/>
          <p:nvPr/>
        </p:nvSpPr>
        <p:spPr>
          <a:xfrm>
            <a:off x="5770179" y="5458964"/>
            <a:ext cx="3978657" cy="489398"/>
          </a:xfrm>
          <a:prstGeom prst="rightArrow">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Hadoop</a:t>
            </a:r>
            <a:r>
              <a:rPr lang="pt-BR" sz="1400" dirty="0" smtClean="0"/>
              <a:t> 2.0</a:t>
            </a:r>
            <a:endParaRPr lang="pt-BR" sz="1400" dirty="0"/>
          </a:p>
        </p:txBody>
      </p:sp>
    </p:spTree>
    <p:extLst>
      <p:ext uri="{BB962C8B-B14F-4D97-AF65-F5344CB8AC3E}">
        <p14:creationId xmlns:p14="http://schemas.microsoft.com/office/powerpoint/2010/main" val="1175455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999" y="1584000"/>
            <a:ext cx="9366564" cy="1007678"/>
          </a:xfrm>
          <a:effectLst>
            <a:outerShdw blurRad="50800" dist="50800" dir="5400000" algn="ctr" rotWithShape="0">
              <a:schemeClr val="tx1">
                <a:lumMod val="20000"/>
                <a:lumOff val="80000"/>
              </a:schemeClr>
            </a:outerShdw>
          </a:effectLst>
        </p:spPr>
        <p:txBody>
          <a:bodyPr/>
          <a:lstStyle/>
          <a:p>
            <a:r>
              <a:rPr lang="en-US" b="1" dirty="0" smtClean="0">
                <a:effectLst>
                  <a:outerShdw blurRad="38100" dist="38100" dir="2700000" algn="tl">
                    <a:srgbClr val="000000">
                      <a:alpha val="43137"/>
                    </a:srgbClr>
                  </a:outerShdw>
                </a:effectLst>
              </a:rPr>
              <a:t>Big Data </a:t>
            </a:r>
            <a:r>
              <a:rPr lang="en-US" b="1" dirty="0" err="1" smtClean="0">
                <a:effectLst>
                  <a:outerShdw blurRad="38100" dist="38100" dir="2700000" algn="tl">
                    <a:srgbClr val="000000">
                      <a:alpha val="43137"/>
                    </a:srgbClr>
                  </a:outerShdw>
                </a:effectLst>
              </a:rPr>
              <a:t>ou</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Pokemon</a:t>
            </a:r>
            <a:r>
              <a:rPr lang="en-US" b="1" dirty="0" smtClean="0">
                <a:effectLst>
                  <a:outerShdw blurRad="38100" dist="38100" dir="2700000" algn="tl">
                    <a:srgbClr val="000000">
                      <a:alpha val="43137"/>
                    </a:srgbClr>
                  </a:outerShdw>
                </a:effectLst>
              </a:rPr>
              <a:t>?</a:t>
            </a:r>
            <a:endParaRPr lang="en-GB" b="1"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EBC41589-D1C4-4BDC-AA48-3EF7E766A328}" type="datetime1">
              <a:rPr lang="en-GB" smtClean="0"/>
              <a:t>10/11/2017</a:t>
            </a:fld>
            <a:endParaRPr lang="en-GB" dirty="0"/>
          </a:p>
        </p:txBody>
      </p:sp>
      <p:pic>
        <p:nvPicPr>
          <p:cNvPr id="8" name="Imagem 7"/>
          <p:cNvPicPr>
            <a:picLocks noChangeAspect="1"/>
          </p:cNvPicPr>
          <p:nvPr/>
        </p:nvPicPr>
        <p:blipFill>
          <a:blip r:embed="rId3"/>
          <a:stretch>
            <a:fillRect/>
          </a:stretch>
        </p:blipFill>
        <p:spPr>
          <a:xfrm>
            <a:off x="1457324" y="2433637"/>
            <a:ext cx="8162925" cy="2533650"/>
          </a:xfrm>
          <a:prstGeom prst="rect">
            <a:avLst/>
          </a:prstGeom>
        </p:spPr>
      </p:pic>
      <p:pic>
        <p:nvPicPr>
          <p:cNvPr id="9" name="Imagem 8"/>
          <p:cNvPicPr>
            <a:picLocks noChangeAspect="1"/>
          </p:cNvPicPr>
          <p:nvPr/>
        </p:nvPicPr>
        <p:blipFill>
          <a:blip r:embed="rId4"/>
          <a:stretch>
            <a:fillRect/>
          </a:stretch>
        </p:blipFill>
        <p:spPr>
          <a:xfrm>
            <a:off x="1250918" y="2389788"/>
            <a:ext cx="9129126" cy="2621347"/>
          </a:xfrm>
          <a:prstGeom prst="rect">
            <a:avLst/>
          </a:prstGeom>
        </p:spPr>
      </p:pic>
      <p:pic>
        <p:nvPicPr>
          <p:cNvPr id="10" name="Imagem 9"/>
          <p:cNvPicPr>
            <a:picLocks noChangeAspect="1"/>
          </p:cNvPicPr>
          <p:nvPr/>
        </p:nvPicPr>
        <p:blipFill>
          <a:blip r:embed="rId5"/>
          <a:stretch>
            <a:fillRect/>
          </a:stretch>
        </p:blipFill>
        <p:spPr>
          <a:xfrm>
            <a:off x="851129" y="2333623"/>
            <a:ext cx="10261002" cy="2733676"/>
          </a:xfrm>
          <a:prstGeom prst="rect">
            <a:avLst/>
          </a:prstGeom>
        </p:spPr>
      </p:pic>
      <p:pic>
        <p:nvPicPr>
          <p:cNvPr id="13" name="Imagem 12"/>
          <p:cNvPicPr>
            <a:picLocks noChangeAspect="1"/>
          </p:cNvPicPr>
          <p:nvPr/>
        </p:nvPicPr>
        <p:blipFill>
          <a:blip r:embed="rId6"/>
          <a:stretch>
            <a:fillRect/>
          </a:stretch>
        </p:blipFill>
        <p:spPr>
          <a:xfrm>
            <a:off x="803505" y="2087839"/>
            <a:ext cx="10308626" cy="3712886"/>
          </a:xfrm>
          <a:prstGeom prst="rect">
            <a:avLst/>
          </a:prstGeom>
        </p:spPr>
      </p:pic>
    </p:spTree>
    <p:extLst>
      <p:ext uri="{BB962C8B-B14F-4D97-AF65-F5344CB8AC3E}">
        <p14:creationId xmlns:p14="http://schemas.microsoft.com/office/powerpoint/2010/main" val="29623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2.xml><?xml version="1.0" encoding="utf-8"?>
<a:theme xmlns:a="http://schemas.openxmlformats.org/drawingml/2006/main" name="Office Theme - CONFIDENCIAL">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3.xml><?xml version="1.0" encoding="utf-8"?>
<a:theme xmlns:a="http://schemas.openxmlformats.org/drawingml/2006/main" name="Office Theme - INTERNO">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4.xml><?xml version="1.0" encoding="utf-8"?>
<a:theme xmlns:a="http://schemas.openxmlformats.org/drawingml/2006/main" name="Office Theme - RESTRITO">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16_9" id="{BFAEB641-8FD9-4B0D-9905-AA461787B9A5}" vid="{8B555675-C72C-43BE-AEBE-3A674FA99F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be0087ee-57ef-4e7d-92d6-bfb195edfe24">AXMR23KYZKQH-360-19</_dlc_DocId>
    <_dlc_DocIdUrl xmlns="be0087ee-57ef-4e7d-92d6-bfb195edfe24">
      <Url>http://portalcorporativo/Marketing/_layouts/DocIdRedir.aspx?ID=AXMR23KYZKQH-360-19</Url>
      <Description>AXMR23KYZKQH-360-19</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6EAA9A70A32284E918F9C97C80E2EE3" ma:contentTypeVersion="1" ma:contentTypeDescription="Crie um novo documento." ma:contentTypeScope="" ma:versionID="53ba74166700eb92c6014c11e92bf565">
  <xsd:schema xmlns:xsd="http://www.w3.org/2001/XMLSchema" xmlns:xs="http://www.w3.org/2001/XMLSchema" xmlns:p="http://schemas.microsoft.com/office/2006/metadata/properties" xmlns:ns1="http://schemas.microsoft.com/sharepoint/v3" xmlns:ns2="be0087ee-57ef-4e7d-92d6-bfb195edfe24" targetNamespace="http://schemas.microsoft.com/office/2006/metadata/properties" ma:root="true" ma:fieldsID="f98dfc7bfea61f0cef8a4e11d5b235a7" ns1:_="" ns2:_="">
    <xsd:import namespace="http://schemas.microsoft.com/sharepoint/v3"/>
    <xsd:import namespace="be0087ee-57ef-4e7d-92d6-bfb195edfe24"/>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Agendamento de Data de Início" ma:description="" ma:hidden="true" ma:internalName="PublishingStartDate">
      <xsd:simpleType>
        <xsd:restriction base="dms:Unknown"/>
      </xsd:simpleType>
    </xsd:element>
    <xsd:element name="PublishingExpirationDate" ma:index="9" nillable="true" ma:displayName="Agendamento de Data de Término"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e0087ee-57ef-4e7d-92d6-bfb195edfe24" elementFormDefault="qualified">
    <xsd:import namespace="http://schemas.microsoft.com/office/2006/documentManagement/types"/>
    <xsd:import namespace="http://schemas.microsoft.com/office/infopath/2007/PartnerControls"/>
    <xsd:element name="_dlc_DocId" ma:index="10" nillable="true" ma:displayName="Valor da ID do Documento" ma:description="O valor da ID do documento atribuída a este item." ma:internalName="_dlc_DocId" ma:readOnly="true">
      <xsd:simpleType>
        <xsd:restriction base="dms:Text"/>
      </xsd:simpleType>
    </xsd:element>
    <xsd:element name="_dlc_DocIdUrl" ma:index="11" nillable="true" ma:displayName="ID do Documento" ma:description="Link permanente para este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142D87-BB2F-442A-8B06-AEEC153F6591}">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e0087ee-57ef-4e7d-92d6-bfb195edfe24"/>
    <ds:schemaRef ds:uri="http://www.w3.org/XML/1998/namespace"/>
    <ds:schemaRef ds:uri="http://purl.org/dc/dcmitype/"/>
  </ds:schemaRefs>
</ds:datastoreItem>
</file>

<file path=customXml/itemProps2.xml><?xml version="1.0" encoding="utf-8"?>
<ds:datastoreItem xmlns:ds="http://schemas.openxmlformats.org/officeDocument/2006/customXml" ds:itemID="{F259EC1A-313B-4DC1-A402-69462B411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0087ee-57ef-4e7d-92d6-bfb195edf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9066FA-D366-4A4E-82E5-DBA3E736BE8C}">
  <ds:schemaRefs>
    <ds:schemaRef ds:uri="http://schemas.microsoft.com/sharepoint/events"/>
  </ds:schemaRefs>
</ds:datastoreItem>
</file>

<file path=customXml/itemProps4.xml><?xml version="1.0" encoding="utf-8"?>
<ds:datastoreItem xmlns:ds="http://schemas.openxmlformats.org/officeDocument/2006/customXml" ds:itemID="{A22AD8AD-EE77-4639-AB7D-25196816DB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2235</TotalTime>
  <Words>1023</Words>
  <Application>Microsoft Office PowerPoint</Application>
  <PresentationFormat>Widescreen</PresentationFormat>
  <Paragraphs>312</Paragraphs>
  <Slides>26</Slides>
  <Notes>25</Notes>
  <HiddenSlides>0</HiddenSlides>
  <MMClips>0</MMClips>
  <ScaleCrop>false</ScaleCrop>
  <HeadingPairs>
    <vt:vector size="6" baseType="variant">
      <vt:variant>
        <vt:lpstr>Fontes usadas</vt:lpstr>
      </vt:variant>
      <vt:variant>
        <vt:i4>3</vt:i4>
      </vt:variant>
      <vt:variant>
        <vt:lpstr>Tema</vt:lpstr>
      </vt:variant>
      <vt:variant>
        <vt:i4>4</vt:i4>
      </vt:variant>
      <vt:variant>
        <vt:lpstr>Títulos de slides</vt:lpstr>
      </vt:variant>
      <vt:variant>
        <vt:i4>26</vt:i4>
      </vt:variant>
    </vt:vector>
  </HeadingPairs>
  <TitlesOfParts>
    <vt:vector size="33" baseType="lpstr">
      <vt:lpstr>Arial</vt:lpstr>
      <vt:lpstr>Calibri</vt:lpstr>
      <vt:lpstr>undefined</vt:lpstr>
      <vt:lpstr>Office Theme</vt:lpstr>
      <vt:lpstr>Office Theme - CONFIDENCIAL</vt:lpstr>
      <vt:lpstr>Office Theme - INTERNO</vt:lpstr>
      <vt:lpstr>Office Theme - RESTRITO</vt:lpstr>
      <vt:lpstr>Apresentação do PowerPoint</vt:lpstr>
      <vt:lpstr>Escolha de Ferramentas para  Projetos em Big Data</vt:lpstr>
      <vt:lpstr>Agenda</vt:lpstr>
      <vt:lpstr>Whoami – Fernando Forenza</vt:lpstr>
      <vt:lpstr>Big Data</vt:lpstr>
      <vt:lpstr>Apresentação do PowerPoint</vt:lpstr>
      <vt:lpstr>Hadoop</vt:lpstr>
      <vt:lpstr>Apresentação do PowerPoint</vt:lpstr>
      <vt:lpstr>Big Data ou Pokemon?</vt:lpstr>
      <vt:lpstr>Apresentação do PowerPoint</vt:lpstr>
      <vt:lpstr>Apresentação do PowerPoint</vt:lpstr>
      <vt:lpstr>Apresentação do PowerPoint</vt:lpstr>
      <vt:lpstr>Hadoop - Distribuições</vt:lpstr>
      <vt:lpstr>Apresentação do PowerPoint</vt:lpstr>
      <vt:lpstr>Apresentação do PowerPoint</vt:lpstr>
      <vt:lpstr>Apresentação do PowerPoint</vt:lpstr>
      <vt:lpstr>Convergência das plataformas de dados</vt:lpstr>
      <vt:lpstr>Hadoop para Engenharia de dados</vt:lpstr>
      <vt:lpstr>Hadoop para Pesquisas</vt:lpstr>
      <vt:lpstr>Hadoop para Aplicações Operacionais</vt:lpstr>
      <vt:lpstr>Hadoop para processamento de Stream</vt:lpstr>
      <vt:lpstr>Mastercard </vt:lpstr>
      <vt:lpstr>Automonitoramento</vt:lpstr>
      <vt:lpstr>BC de Dados</vt:lpstr>
      <vt:lpstr>Dúvidas</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Ikeda, Leticia</dc:creator>
  <cp:lastModifiedBy>Forenza, Fernando</cp:lastModifiedBy>
  <cp:revision>81</cp:revision>
  <dcterms:modified xsi:type="dcterms:W3CDTF">2017-11-10T18:06:45Z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0x01010086EAA9A70A32284E918F9C97C80E2EE3</vt:lpwstr>
  </property>
  <property fmtid="{D5CDD505-2E9C-101B-9397-08002B2CF9AE}" pid="3" name="_dlc_DocIdItemGuid">
    <vt:lpwstr>21d03d18-8c4a-4568-b36e-166fde49e8ae</vt:lpwstr>
  </property>
</Properties>
</file>